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32.jpg" ContentType="image/jpeg"/>
  <Override PartName="/ppt/media/image33.jpg" ContentType="image/jpeg"/>
  <Override PartName="/ppt/media/image3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7" r:id="rId26"/>
    <p:sldId id="31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>
      <p:cViewPr varScale="1">
        <p:scale>
          <a:sx n="63" d="100"/>
          <a:sy n="63" d="100"/>
        </p:scale>
        <p:origin x="88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131" y="3970471"/>
            <a:ext cx="2195671" cy="15789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63567" y="317724"/>
            <a:ext cx="12376964" cy="2376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4850" y="388459"/>
            <a:ext cx="12774399" cy="2245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12762" y="3065119"/>
            <a:ext cx="11579860" cy="714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9766" y="10837951"/>
            <a:ext cx="238569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84121" y="10825272"/>
            <a:ext cx="34099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‹#›</a:t>
            </a:fld>
            <a:endParaRPr spc="114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tstat.utoronto.ca/~radford/sta414.S14/week1.pdf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oronto.edu/~lcharlin/courses/60629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mcgill.ca/~dprecup/courses/ML/Materials/linalg-review.pdf" TargetMode="External"/><Relationship Id="rId2" Type="http://schemas.openxmlformats.org/officeDocument/2006/relationships/hyperlink" Target="http://www.cs.mcgill.ca/~dprecup/courses/ML/Materials/prob-review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666" y="1759005"/>
            <a:ext cx="11365865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10880"/>
              </a:lnSpc>
              <a:spcBef>
                <a:spcPts val="100"/>
              </a:spcBef>
            </a:pPr>
            <a:r>
              <a:rPr spc="1080" dirty="0"/>
              <a:t>Machine</a:t>
            </a:r>
            <a:r>
              <a:rPr spc="525" dirty="0"/>
              <a:t> </a:t>
            </a:r>
            <a:r>
              <a:rPr spc="1175" dirty="0"/>
              <a:t>Learning</a:t>
            </a:r>
            <a:r>
              <a:rPr spc="530" dirty="0"/>
              <a:t> </a:t>
            </a:r>
            <a:r>
              <a:rPr spc="495" dirty="0"/>
              <a:t>I </a:t>
            </a:r>
            <a:r>
              <a:rPr spc="1145" dirty="0"/>
              <a:t>60629A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58632" y="8617400"/>
            <a:ext cx="23869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625" dirty="0">
                <a:latin typeface="Calibri"/>
                <a:cs typeface="Calibri"/>
              </a:rPr>
              <a:t>Week</a:t>
            </a:r>
            <a:r>
              <a:rPr sz="4250" b="1" spc="225" dirty="0">
                <a:latin typeface="Calibri"/>
                <a:cs typeface="Calibri"/>
              </a:rPr>
              <a:t> </a:t>
            </a:r>
            <a:r>
              <a:rPr sz="4250" b="1" spc="155" dirty="0">
                <a:latin typeface="Calibri"/>
                <a:cs typeface="Calibri"/>
              </a:rPr>
              <a:t>#1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1210" y="4224906"/>
            <a:ext cx="11522075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8620" marR="5080" indent="-1646555">
              <a:lnSpc>
                <a:spcPts val="10880"/>
              </a:lnSpc>
              <a:spcBef>
                <a:spcPts val="100"/>
              </a:spcBef>
            </a:pPr>
            <a:r>
              <a:rPr spc="1305" dirty="0"/>
              <a:t>How</a:t>
            </a:r>
            <a:r>
              <a:rPr spc="445" dirty="0"/>
              <a:t> </a:t>
            </a:r>
            <a:r>
              <a:rPr spc="1055" dirty="0"/>
              <a:t>does</a:t>
            </a:r>
            <a:r>
              <a:rPr spc="450" dirty="0"/>
              <a:t> </a:t>
            </a:r>
            <a:r>
              <a:rPr spc="1095" dirty="0"/>
              <a:t>ML</a:t>
            </a:r>
            <a:r>
              <a:rPr spc="445" dirty="0"/>
              <a:t> </a:t>
            </a:r>
            <a:r>
              <a:rPr spc="730" dirty="0"/>
              <a:t>relate </a:t>
            </a:r>
            <a:r>
              <a:rPr spc="735" dirty="0"/>
              <a:t>to</a:t>
            </a:r>
            <a:r>
              <a:rPr spc="445" dirty="0"/>
              <a:t> </a:t>
            </a:r>
            <a:r>
              <a:rPr spc="910" dirty="0"/>
              <a:t>other</a:t>
            </a:r>
            <a:r>
              <a:rPr spc="445" dirty="0"/>
              <a:t> </a:t>
            </a:r>
            <a:r>
              <a:rPr spc="869" dirty="0"/>
              <a:t>fields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65687" y="10825272"/>
            <a:ext cx="165100" cy="255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50" spc="-165" dirty="0">
                <a:latin typeface="Calibri"/>
                <a:cs typeface="Calibri"/>
              </a:rPr>
              <a:t>11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2054860">
              <a:lnSpc>
                <a:spcPct val="100000"/>
              </a:lnSpc>
              <a:spcBef>
                <a:spcPts val="105"/>
              </a:spcBef>
            </a:pPr>
            <a:r>
              <a:rPr spc="805" dirty="0"/>
              <a:t>Historical</a:t>
            </a:r>
            <a:r>
              <a:rPr spc="445" dirty="0"/>
              <a:t> </a:t>
            </a:r>
            <a:r>
              <a:rPr spc="96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8162" y="4889307"/>
            <a:ext cx="10039985" cy="322072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320" dirty="0">
                <a:latin typeface="Calibri"/>
                <a:cs typeface="Calibri"/>
              </a:rPr>
              <a:t>(Modern)</a:t>
            </a:r>
            <a:r>
              <a:rPr sz="3450" b="1" spc="175" dirty="0">
                <a:latin typeface="Calibri"/>
                <a:cs typeface="Calibri"/>
              </a:rPr>
              <a:t> </a:t>
            </a:r>
            <a:r>
              <a:rPr sz="3450" b="1" spc="300" dirty="0">
                <a:latin typeface="Calibri"/>
                <a:cs typeface="Calibri"/>
              </a:rPr>
              <a:t>Statistics:</a:t>
            </a:r>
            <a:r>
              <a:rPr sz="3450" b="1" spc="175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~1900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400" dirty="0">
                <a:latin typeface="Calibri"/>
                <a:cs typeface="Calibri"/>
              </a:rPr>
              <a:t>Machine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34" dirty="0">
                <a:latin typeface="Calibri"/>
                <a:cs typeface="Calibri"/>
              </a:rPr>
              <a:t>Learning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70" dirty="0">
                <a:latin typeface="Calibri"/>
                <a:cs typeface="Calibri"/>
              </a:rPr>
              <a:t>and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Data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Mining: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29" dirty="0">
                <a:latin typeface="Calibri"/>
                <a:cs typeface="Calibri"/>
              </a:rPr>
              <a:t>~1960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420" dirty="0">
                <a:latin typeface="Calibri"/>
                <a:cs typeface="Calibri"/>
              </a:rPr>
              <a:t>Data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Science: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25" dirty="0">
                <a:latin typeface="Calibri"/>
                <a:cs typeface="Calibri"/>
              </a:rPr>
              <a:t>~2000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8068" y="1008964"/>
            <a:ext cx="9967962" cy="92906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38800" y="2780419"/>
            <a:ext cx="2972435" cy="1177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450" spc="330" dirty="0">
                <a:latin typeface="Calibri"/>
                <a:cs typeface="Calibri"/>
              </a:rPr>
              <a:t>Computer</a:t>
            </a:r>
            <a:r>
              <a:rPr sz="2450" spc="135" dirty="0">
                <a:latin typeface="Calibri"/>
                <a:cs typeface="Calibri"/>
              </a:rPr>
              <a:t> </a:t>
            </a:r>
            <a:r>
              <a:rPr sz="2450" spc="305" dirty="0">
                <a:latin typeface="Calibri"/>
                <a:cs typeface="Calibri"/>
              </a:rPr>
              <a:t>Science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2450" spc="215" dirty="0">
                <a:latin typeface="Calibri"/>
                <a:cs typeface="Calibri"/>
              </a:rPr>
              <a:t>+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450" spc="320" dirty="0">
                <a:latin typeface="Calibri"/>
                <a:cs typeface="Calibri"/>
              </a:rPr>
              <a:t>Engineering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90013" y="10744667"/>
            <a:ext cx="2590165" cy="255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50" spc="150" dirty="0">
                <a:latin typeface="Calibri"/>
                <a:cs typeface="Calibri"/>
              </a:rPr>
              <a:t>[Inspired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spc="190" dirty="0">
                <a:latin typeface="Calibri"/>
                <a:cs typeface="Calibri"/>
              </a:rPr>
              <a:t>by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spc="215" dirty="0">
                <a:latin typeface="Calibri"/>
                <a:cs typeface="Calibri"/>
              </a:rPr>
              <a:t>Drew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spc="175" dirty="0">
                <a:latin typeface="Calibri"/>
                <a:cs typeface="Calibri"/>
              </a:rPr>
              <a:t>Conway]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6462" y="10825272"/>
            <a:ext cx="203835" cy="255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50" spc="-25" dirty="0">
                <a:latin typeface="Calibri"/>
                <a:cs typeface="Calibri"/>
              </a:rPr>
              <a:t>12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46290" y="2780419"/>
            <a:ext cx="2124710" cy="1177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2450" spc="235" dirty="0">
                <a:latin typeface="Calibri"/>
                <a:cs typeface="Calibri"/>
              </a:rPr>
              <a:t>Statistics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2450" spc="215" dirty="0">
                <a:latin typeface="Calibri"/>
                <a:cs typeface="Calibri"/>
              </a:rPr>
              <a:t>+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450" spc="295" dirty="0">
                <a:latin typeface="Calibri"/>
                <a:cs typeface="Calibri"/>
              </a:rPr>
              <a:t>Mathematics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3358" y="7913770"/>
            <a:ext cx="1917700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14629" marR="5080" indent="-202565">
              <a:lnSpc>
                <a:spcPct val="103800"/>
              </a:lnSpc>
              <a:spcBef>
                <a:spcPts val="10"/>
              </a:spcBef>
            </a:pPr>
            <a:r>
              <a:rPr sz="2450" spc="275" dirty="0">
                <a:latin typeface="Calibri"/>
                <a:cs typeface="Calibri"/>
              </a:rPr>
              <a:t>Substantive </a:t>
            </a:r>
            <a:r>
              <a:rPr sz="2450" spc="265" dirty="0">
                <a:latin typeface="Calibri"/>
                <a:cs typeface="Calibri"/>
              </a:rPr>
              <a:t>Expertise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29580" y="2848479"/>
            <a:ext cx="1445260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22225">
              <a:lnSpc>
                <a:spcPct val="103800"/>
              </a:lnSpc>
              <a:spcBef>
                <a:spcPts val="10"/>
              </a:spcBef>
            </a:pPr>
            <a:r>
              <a:rPr sz="2450" spc="290" dirty="0">
                <a:solidFill>
                  <a:srgbClr val="949494"/>
                </a:solidFill>
                <a:latin typeface="Calibri"/>
                <a:cs typeface="Calibri"/>
              </a:rPr>
              <a:t>Machine </a:t>
            </a:r>
            <a:r>
              <a:rPr sz="2450" spc="305" dirty="0">
                <a:solidFill>
                  <a:srgbClr val="949494"/>
                </a:solidFill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0206" y="4465904"/>
            <a:ext cx="1264285" cy="1177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algn="ctr">
              <a:lnSpc>
                <a:spcPct val="103800"/>
              </a:lnSpc>
              <a:spcBef>
                <a:spcPts val="10"/>
              </a:spcBef>
            </a:pPr>
            <a:r>
              <a:rPr sz="2450" spc="305" dirty="0">
                <a:solidFill>
                  <a:srgbClr val="949494"/>
                </a:solidFill>
                <a:latin typeface="Calibri"/>
                <a:cs typeface="Calibri"/>
              </a:rPr>
              <a:t>Data Science </a:t>
            </a:r>
            <a:r>
              <a:rPr sz="2450" spc="190" dirty="0">
                <a:solidFill>
                  <a:srgbClr val="949494"/>
                </a:solidFill>
                <a:latin typeface="Calibri"/>
                <a:cs typeface="Calibri"/>
              </a:rPr>
              <a:t>(BI)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49102" y="5690344"/>
            <a:ext cx="1225550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07645" marR="5080" indent="-195580">
              <a:lnSpc>
                <a:spcPct val="103800"/>
              </a:lnSpc>
              <a:spcBef>
                <a:spcPts val="10"/>
              </a:spcBef>
            </a:pPr>
            <a:r>
              <a:rPr sz="2450" spc="360" dirty="0">
                <a:solidFill>
                  <a:srgbClr val="949494"/>
                </a:solidFill>
                <a:latin typeface="Calibri"/>
                <a:cs typeface="Calibri"/>
              </a:rPr>
              <a:t>Danger </a:t>
            </a:r>
            <a:r>
              <a:rPr sz="2450" spc="330" dirty="0">
                <a:solidFill>
                  <a:srgbClr val="949494"/>
                </a:solidFill>
                <a:latin typeface="Calibri"/>
                <a:cs typeface="Calibri"/>
              </a:rPr>
              <a:t>Zone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04083" y="5690344"/>
            <a:ext cx="1729739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9539" marR="5080" indent="-117475">
              <a:lnSpc>
                <a:spcPct val="103800"/>
              </a:lnSpc>
              <a:spcBef>
                <a:spcPts val="10"/>
              </a:spcBef>
            </a:pPr>
            <a:r>
              <a:rPr sz="2450" spc="225" dirty="0">
                <a:solidFill>
                  <a:srgbClr val="949494"/>
                </a:solidFill>
                <a:latin typeface="Calibri"/>
                <a:cs typeface="Calibri"/>
              </a:rPr>
              <a:t>Traditional </a:t>
            </a:r>
            <a:r>
              <a:rPr sz="2450" spc="290" dirty="0">
                <a:solidFill>
                  <a:srgbClr val="949494"/>
                </a:solidFill>
                <a:latin typeface="Calibri"/>
                <a:cs typeface="Calibri"/>
              </a:rPr>
              <a:t>Research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79" y="10831921"/>
            <a:ext cx="23564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0" dirty="0">
                <a:latin typeface="Calibri"/>
                <a:cs typeface="Calibri"/>
              </a:rPr>
              <a:t>Laurent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60" dirty="0">
                <a:latin typeface="Calibri"/>
                <a:cs typeface="Calibri"/>
              </a:rPr>
              <a:t>Charlin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5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6608" y="543260"/>
            <a:ext cx="13517256" cy="93501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01605" y="10896425"/>
            <a:ext cx="7994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95" dirty="0">
                <a:latin typeface="Calibri"/>
                <a:cs typeface="Calibri"/>
              </a:rPr>
              <a:t>[Reproduced</a:t>
            </a:r>
            <a:r>
              <a:rPr sz="1450" spc="200" dirty="0">
                <a:latin typeface="Calibri"/>
                <a:cs typeface="Calibri"/>
              </a:rPr>
              <a:t> </a:t>
            </a:r>
            <a:r>
              <a:rPr sz="1450" spc="210" dirty="0">
                <a:latin typeface="Calibri"/>
                <a:cs typeface="Calibri"/>
              </a:rPr>
              <a:t>from</a:t>
            </a:r>
            <a:r>
              <a:rPr sz="1450" spc="200" dirty="0">
                <a:latin typeface="Calibri"/>
                <a:cs typeface="Calibri"/>
              </a:rPr>
              <a:t> </a:t>
            </a:r>
            <a:r>
              <a:rPr sz="1450" spc="125" dirty="0">
                <a:latin typeface="Calibri"/>
                <a:cs typeface="Calibri"/>
              </a:rPr>
              <a:t>R.</a:t>
            </a:r>
            <a:r>
              <a:rPr sz="1450" spc="200" dirty="0">
                <a:latin typeface="Calibri"/>
                <a:cs typeface="Calibri"/>
              </a:rPr>
              <a:t> </a:t>
            </a:r>
            <a:r>
              <a:rPr sz="1450" spc="125" dirty="0">
                <a:latin typeface="Calibri"/>
                <a:cs typeface="Calibri"/>
              </a:rPr>
              <a:t>Neal:</a:t>
            </a:r>
            <a:r>
              <a:rPr sz="1450" spc="200" dirty="0">
                <a:latin typeface="Calibri"/>
                <a:cs typeface="Calibri"/>
              </a:rPr>
              <a:t> </a:t>
            </a:r>
            <a:r>
              <a:rPr sz="1450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http://www.utstat.utoronto.ca/~radford/sta414.S14/week1.pdf</a:t>
            </a:r>
            <a:r>
              <a:rPr sz="1450" spc="130" dirty="0">
                <a:latin typeface="Arial"/>
                <a:cs typeface="Arial"/>
              </a:rPr>
              <a:t>  </a:t>
            </a:r>
            <a:r>
              <a:rPr sz="1450" spc="-50" dirty="0">
                <a:latin typeface="Calibri"/>
                <a:cs typeface="Calibri"/>
              </a:rPr>
              <a:t>]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4897" y="1806568"/>
            <a:ext cx="13004969" cy="769541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24571" y="3767413"/>
            <a:ext cx="3219450" cy="12928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444500">
              <a:lnSpc>
                <a:spcPct val="102200"/>
              </a:lnSpc>
              <a:spcBef>
                <a:spcPts val="15"/>
              </a:spcBef>
            </a:pPr>
            <a:r>
              <a:rPr sz="4100" b="1" spc="355" dirty="0">
                <a:latin typeface="Calibri"/>
                <a:cs typeface="Calibri"/>
              </a:rPr>
              <a:t>Artificial </a:t>
            </a:r>
            <a:r>
              <a:rPr sz="4100" b="1" spc="425" dirty="0">
                <a:latin typeface="Calibri"/>
                <a:cs typeface="Calibri"/>
              </a:rPr>
              <a:t>Intelligence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9856" y="4410045"/>
            <a:ext cx="1752600" cy="93853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28575">
              <a:lnSpc>
                <a:spcPct val="102499"/>
              </a:lnSpc>
              <a:spcBef>
                <a:spcPts val="30"/>
              </a:spcBef>
            </a:pPr>
            <a:r>
              <a:rPr sz="2950" b="1" spc="335" dirty="0">
                <a:latin typeface="Calibri"/>
                <a:cs typeface="Calibri"/>
              </a:rPr>
              <a:t>Machine </a:t>
            </a:r>
            <a:r>
              <a:rPr sz="2950" b="1" spc="365" dirty="0">
                <a:latin typeface="Calibri"/>
                <a:cs typeface="Calibri"/>
              </a:rPr>
              <a:t>Learning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36096" y="5170008"/>
            <a:ext cx="1752600" cy="93853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343535">
              <a:lnSpc>
                <a:spcPct val="102499"/>
              </a:lnSpc>
              <a:spcBef>
                <a:spcPts val="30"/>
              </a:spcBef>
            </a:pPr>
            <a:r>
              <a:rPr sz="2950" b="1" spc="409" dirty="0">
                <a:latin typeface="Calibri"/>
                <a:cs typeface="Calibri"/>
              </a:rPr>
              <a:t>Deep </a:t>
            </a:r>
            <a:r>
              <a:rPr sz="2950" b="1" spc="365" dirty="0">
                <a:latin typeface="Calibri"/>
                <a:cs typeface="Calibri"/>
              </a:rPr>
              <a:t>Learning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46462" y="10825272"/>
            <a:ext cx="203835" cy="255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50" spc="-25" dirty="0">
                <a:latin typeface="Calibri"/>
                <a:cs typeface="Calibri"/>
              </a:rPr>
              <a:t>15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978535">
              <a:lnSpc>
                <a:spcPct val="100000"/>
              </a:lnSpc>
              <a:spcBef>
                <a:spcPts val="105"/>
              </a:spcBef>
            </a:pPr>
            <a:r>
              <a:rPr spc="950" dirty="0"/>
              <a:t>Applications</a:t>
            </a:r>
            <a:r>
              <a:rPr spc="475" dirty="0"/>
              <a:t> </a:t>
            </a:r>
            <a:r>
              <a:rPr spc="680" dirty="0"/>
              <a:t>of</a:t>
            </a:r>
            <a:r>
              <a:rPr spc="475" dirty="0"/>
              <a:t> </a:t>
            </a:r>
            <a:r>
              <a:rPr spc="1070" dirty="0"/>
              <a:t>ML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342" y="6698245"/>
            <a:ext cx="10509868" cy="24150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6852" y="423687"/>
            <a:ext cx="8198703" cy="44920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970" y="4871533"/>
            <a:ext cx="3430426" cy="54315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431" y="36763"/>
            <a:ext cx="19434835" cy="97146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8908" y="9464239"/>
            <a:ext cx="4914550" cy="18443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54415" y="9786644"/>
            <a:ext cx="7172325" cy="1250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3220"/>
              </a:lnSpc>
              <a:spcBef>
                <a:spcPts val="75"/>
              </a:spcBef>
            </a:pPr>
            <a:r>
              <a:rPr sz="2600" spc="270" dirty="0">
                <a:latin typeface="Calibri"/>
                <a:cs typeface="Calibri"/>
              </a:rPr>
              <a:t>Progressive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25" dirty="0">
                <a:latin typeface="Calibri"/>
                <a:cs typeface="Calibri"/>
              </a:rPr>
              <a:t>Growing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180" dirty="0">
                <a:latin typeface="Calibri"/>
                <a:cs typeface="Calibri"/>
              </a:rPr>
              <a:t>of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75" dirty="0">
                <a:latin typeface="Calibri"/>
                <a:cs typeface="Calibri"/>
              </a:rPr>
              <a:t>GANs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165" dirty="0">
                <a:latin typeface="Calibri"/>
                <a:cs typeface="Calibri"/>
              </a:rPr>
              <a:t>for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05" dirty="0">
                <a:latin typeface="Calibri"/>
                <a:cs typeface="Calibri"/>
              </a:rPr>
              <a:t>Improved </a:t>
            </a:r>
            <a:r>
              <a:rPr sz="2600" spc="204" dirty="0">
                <a:latin typeface="Calibri"/>
                <a:cs typeface="Calibri"/>
              </a:rPr>
              <a:t>Quality,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185" dirty="0">
                <a:latin typeface="Calibri"/>
                <a:cs typeface="Calibri"/>
              </a:rPr>
              <a:t>Stability,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380" dirty="0">
                <a:latin typeface="Calibri"/>
                <a:cs typeface="Calibri"/>
              </a:rPr>
              <a:t>and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10" dirty="0">
                <a:latin typeface="Calibri"/>
                <a:cs typeface="Calibri"/>
              </a:rPr>
              <a:t>Variation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85"/>
              </a:lnSpc>
            </a:pPr>
            <a:r>
              <a:rPr sz="2600" spc="260" dirty="0">
                <a:latin typeface="Calibri"/>
                <a:cs typeface="Calibri"/>
              </a:rPr>
              <a:t>Karras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45" dirty="0">
                <a:latin typeface="Calibri"/>
                <a:cs typeface="Calibri"/>
              </a:rPr>
              <a:t>et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55" dirty="0">
                <a:latin typeface="Calibri"/>
                <a:cs typeface="Calibri"/>
              </a:rPr>
              <a:t>al.,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20" dirty="0">
                <a:latin typeface="Calibri"/>
                <a:cs typeface="Calibri"/>
              </a:rPr>
              <a:t>ICLR’18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8431" y="36763"/>
            <a:ext cx="19435445" cy="11271885"/>
            <a:chOff x="348431" y="36763"/>
            <a:chExt cx="19435445" cy="11271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431" y="36763"/>
              <a:ext cx="19434835" cy="97146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8908" y="9464239"/>
              <a:ext cx="4914550" cy="18443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6991" y="3502380"/>
              <a:ext cx="10664973" cy="3199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81062" y="4362268"/>
            <a:ext cx="9817100" cy="146558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400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0"/>
              </a:spcBef>
            </a:pPr>
            <a:r>
              <a:rPr sz="4100" spc="310" dirty="0"/>
              <a:t>All</a:t>
            </a:r>
            <a:r>
              <a:rPr sz="4100" spc="220" dirty="0"/>
              <a:t> </a:t>
            </a:r>
            <a:r>
              <a:rPr sz="4100" spc="530" dirty="0"/>
              <a:t>computer</a:t>
            </a:r>
            <a:r>
              <a:rPr sz="4100" spc="225" dirty="0"/>
              <a:t> </a:t>
            </a:r>
            <a:r>
              <a:rPr sz="4100" spc="490" dirty="0"/>
              <a:t>generated</a:t>
            </a:r>
            <a:endParaRPr sz="4100"/>
          </a:p>
        </p:txBody>
      </p:sp>
      <p:sp>
        <p:nvSpPr>
          <p:cNvPr id="7" name="object 7"/>
          <p:cNvSpPr txBox="1"/>
          <p:nvPr/>
        </p:nvSpPr>
        <p:spPr>
          <a:xfrm>
            <a:off x="12554415" y="9786644"/>
            <a:ext cx="7172325" cy="1250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3220"/>
              </a:lnSpc>
              <a:spcBef>
                <a:spcPts val="75"/>
              </a:spcBef>
            </a:pPr>
            <a:r>
              <a:rPr sz="2600" spc="270" dirty="0">
                <a:latin typeface="Calibri"/>
                <a:cs typeface="Calibri"/>
              </a:rPr>
              <a:t>Progressive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25" dirty="0">
                <a:latin typeface="Calibri"/>
                <a:cs typeface="Calibri"/>
              </a:rPr>
              <a:t>Growing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180" dirty="0">
                <a:latin typeface="Calibri"/>
                <a:cs typeface="Calibri"/>
              </a:rPr>
              <a:t>of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75" dirty="0">
                <a:latin typeface="Calibri"/>
                <a:cs typeface="Calibri"/>
              </a:rPr>
              <a:t>GANs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165" dirty="0">
                <a:latin typeface="Calibri"/>
                <a:cs typeface="Calibri"/>
              </a:rPr>
              <a:t>for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05" dirty="0">
                <a:latin typeface="Calibri"/>
                <a:cs typeface="Calibri"/>
              </a:rPr>
              <a:t>Improved </a:t>
            </a:r>
            <a:r>
              <a:rPr sz="2600" spc="204" dirty="0">
                <a:latin typeface="Calibri"/>
                <a:cs typeface="Calibri"/>
              </a:rPr>
              <a:t>Quality,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185" dirty="0">
                <a:latin typeface="Calibri"/>
                <a:cs typeface="Calibri"/>
              </a:rPr>
              <a:t>Stability,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380" dirty="0">
                <a:latin typeface="Calibri"/>
                <a:cs typeface="Calibri"/>
              </a:rPr>
              <a:t>and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10" dirty="0">
                <a:latin typeface="Calibri"/>
                <a:cs typeface="Calibri"/>
              </a:rPr>
              <a:t>Variation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3085"/>
              </a:lnSpc>
            </a:pPr>
            <a:r>
              <a:rPr sz="2600" spc="260" dirty="0">
                <a:latin typeface="Calibri"/>
                <a:cs typeface="Calibri"/>
              </a:rPr>
              <a:t>Karras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45" dirty="0">
                <a:latin typeface="Calibri"/>
                <a:cs typeface="Calibri"/>
              </a:rPr>
              <a:t>et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55" dirty="0">
                <a:latin typeface="Calibri"/>
                <a:cs typeface="Calibri"/>
              </a:rPr>
              <a:t>al.,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220" dirty="0">
                <a:latin typeface="Calibri"/>
                <a:cs typeface="Calibri"/>
              </a:rPr>
              <a:t>ICLR’18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79" y="10831921"/>
            <a:ext cx="23564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0" dirty="0">
                <a:latin typeface="Calibri"/>
                <a:cs typeface="Calibri"/>
              </a:rPr>
              <a:t>Laurent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60" dirty="0">
                <a:latin typeface="Calibri"/>
                <a:cs typeface="Calibri"/>
              </a:rPr>
              <a:t>Charlin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5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" y="1633458"/>
            <a:ext cx="19873740" cy="80416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87016" y="10790227"/>
            <a:ext cx="74466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u="sng" spc="-10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https://twitter.com/goodfellow_ian/status/1084973596236144640/photo/1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2</a:t>
            </a:fld>
            <a:endParaRPr spc="114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4660265">
              <a:lnSpc>
                <a:spcPct val="100000"/>
              </a:lnSpc>
              <a:spcBef>
                <a:spcPts val="105"/>
              </a:spcBef>
            </a:pPr>
            <a:r>
              <a:rPr spc="885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8162" y="4889307"/>
            <a:ext cx="9857740" cy="322072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370" dirty="0">
                <a:latin typeface="Calibri"/>
                <a:cs typeface="Calibri"/>
              </a:rPr>
              <a:t>Introduction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to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machine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440" dirty="0">
                <a:latin typeface="Calibri"/>
                <a:cs typeface="Calibri"/>
              </a:rPr>
              <a:t>The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course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(syllabus)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365" dirty="0">
                <a:latin typeface="Calibri"/>
                <a:cs typeface="Calibri"/>
              </a:rPr>
              <a:t>Math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40" dirty="0">
                <a:latin typeface="Calibri"/>
                <a:cs typeface="Calibri"/>
              </a:rPr>
              <a:t>review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00" dirty="0">
                <a:latin typeface="Calibri"/>
                <a:cs typeface="Calibri"/>
              </a:rPr>
              <a:t>(probability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05" dirty="0">
                <a:latin typeface="Calibri"/>
                <a:cs typeface="Calibri"/>
              </a:rPr>
              <a:t>+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00" dirty="0">
                <a:latin typeface="Calibri"/>
                <a:cs typeface="Calibri"/>
              </a:rPr>
              <a:t>linear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algebra)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806" y="15887"/>
            <a:ext cx="18123976" cy="103583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02741" y="10391250"/>
            <a:ext cx="11703050" cy="8426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50"/>
              </a:spcBef>
            </a:pPr>
            <a:r>
              <a:rPr sz="2600" spc="385" dirty="0">
                <a:latin typeface="Calibri"/>
                <a:cs typeface="Calibri"/>
              </a:rPr>
              <a:t>Deep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235" dirty="0">
                <a:latin typeface="Calibri"/>
                <a:cs typeface="Calibri"/>
              </a:rPr>
              <a:t>Visual-</a:t>
            </a:r>
            <a:r>
              <a:rPr sz="2600" spc="350" dirty="0">
                <a:latin typeface="Calibri"/>
                <a:cs typeface="Calibri"/>
              </a:rPr>
              <a:t>Semantic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45" dirty="0">
                <a:latin typeface="Calibri"/>
                <a:cs typeface="Calibri"/>
              </a:rPr>
              <a:t>Alignments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165" dirty="0">
                <a:latin typeface="Calibri"/>
                <a:cs typeface="Calibri"/>
              </a:rPr>
              <a:t>for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10" dirty="0">
                <a:latin typeface="Calibri"/>
                <a:cs typeface="Calibri"/>
              </a:rPr>
              <a:t>Generating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405" dirty="0">
                <a:latin typeface="Calibri"/>
                <a:cs typeface="Calibri"/>
              </a:rPr>
              <a:t>Image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275" dirty="0">
                <a:latin typeface="Calibri"/>
                <a:cs typeface="Calibri"/>
              </a:rPr>
              <a:t>Descriptions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80" dirty="0">
                <a:latin typeface="Calibri"/>
                <a:cs typeface="Calibri"/>
              </a:rPr>
              <a:t>A.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45" dirty="0">
                <a:latin typeface="Calibri"/>
                <a:cs typeface="Calibri"/>
              </a:rPr>
              <a:t>Karpathy,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15" dirty="0">
                <a:latin typeface="Calibri"/>
                <a:cs typeface="Calibri"/>
              </a:rPr>
              <a:t>L.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90" dirty="0">
                <a:latin typeface="Calibri"/>
                <a:cs typeface="Calibri"/>
              </a:rPr>
              <a:t>Fei-</a:t>
            </a:r>
            <a:r>
              <a:rPr sz="2600" spc="145" dirty="0">
                <a:latin typeface="Calibri"/>
                <a:cs typeface="Calibri"/>
              </a:rPr>
              <a:t>Fei,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20" dirty="0">
                <a:latin typeface="Calibri"/>
                <a:cs typeface="Calibri"/>
              </a:rPr>
              <a:t>CVPR’15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2931" y="5792"/>
            <a:ext cx="19724370" cy="10394950"/>
            <a:chOff x="192931" y="5792"/>
            <a:chExt cx="19724370" cy="10394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806" y="15887"/>
              <a:ext cx="18123976" cy="103583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925" y="5797"/>
              <a:ext cx="19724370" cy="10394950"/>
            </a:xfrm>
            <a:custGeom>
              <a:avLst/>
              <a:gdLst/>
              <a:ahLst/>
              <a:cxnLst/>
              <a:rect l="l" t="t" r="r" b="b"/>
              <a:pathLst>
                <a:path w="19724370" h="10394950">
                  <a:moveTo>
                    <a:pt x="19724256" y="0"/>
                  </a:moveTo>
                  <a:lnTo>
                    <a:pt x="14653006" y="0"/>
                  </a:lnTo>
                  <a:lnTo>
                    <a:pt x="14653006" y="5371668"/>
                  </a:lnTo>
                  <a:lnTo>
                    <a:pt x="9919957" y="5371668"/>
                  </a:lnTo>
                  <a:lnTo>
                    <a:pt x="9919957" y="0"/>
                  </a:lnTo>
                  <a:lnTo>
                    <a:pt x="0" y="0"/>
                  </a:lnTo>
                  <a:lnTo>
                    <a:pt x="0" y="10307307"/>
                  </a:lnTo>
                  <a:lnTo>
                    <a:pt x="9797440" y="10307307"/>
                  </a:lnTo>
                  <a:lnTo>
                    <a:pt x="9797440" y="10394429"/>
                  </a:lnTo>
                  <a:lnTo>
                    <a:pt x="19717398" y="10394429"/>
                  </a:lnTo>
                  <a:lnTo>
                    <a:pt x="19717398" y="5981801"/>
                  </a:lnTo>
                  <a:lnTo>
                    <a:pt x="19724256" y="5981801"/>
                  </a:lnTo>
                  <a:lnTo>
                    <a:pt x="19724256" y="0"/>
                  </a:lnTo>
                  <a:close/>
                </a:path>
              </a:pathLst>
            </a:custGeom>
            <a:solidFill>
              <a:srgbClr val="FFFFFF">
                <a:alpha val="778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302741" y="10391250"/>
            <a:ext cx="11703050" cy="8426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50"/>
              </a:spcBef>
            </a:pPr>
            <a:r>
              <a:rPr sz="2600" spc="385" dirty="0">
                <a:latin typeface="Calibri"/>
                <a:cs typeface="Calibri"/>
              </a:rPr>
              <a:t>Deep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235" dirty="0">
                <a:latin typeface="Calibri"/>
                <a:cs typeface="Calibri"/>
              </a:rPr>
              <a:t>Visual-</a:t>
            </a:r>
            <a:r>
              <a:rPr sz="2600" spc="350" dirty="0">
                <a:latin typeface="Calibri"/>
                <a:cs typeface="Calibri"/>
              </a:rPr>
              <a:t>Semantic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45" dirty="0">
                <a:latin typeface="Calibri"/>
                <a:cs typeface="Calibri"/>
              </a:rPr>
              <a:t>Alignments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165" dirty="0">
                <a:latin typeface="Calibri"/>
                <a:cs typeface="Calibri"/>
              </a:rPr>
              <a:t>for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310" dirty="0">
                <a:latin typeface="Calibri"/>
                <a:cs typeface="Calibri"/>
              </a:rPr>
              <a:t>Generating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405" dirty="0">
                <a:latin typeface="Calibri"/>
                <a:cs typeface="Calibri"/>
              </a:rPr>
              <a:t>Image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275" dirty="0">
                <a:latin typeface="Calibri"/>
                <a:cs typeface="Calibri"/>
              </a:rPr>
              <a:t>Descriptions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180" dirty="0">
                <a:latin typeface="Calibri"/>
                <a:cs typeface="Calibri"/>
              </a:rPr>
              <a:t>A.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45" dirty="0">
                <a:latin typeface="Calibri"/>
                <a:cs typeface="Calibri"/>
              </a:rPr>
              <a:t>Karpathy,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15" dirty="0">
                <a:latin typeface="Calibri"/>
                <a:cs typeface="Calibri"/>
              </a:rPr>
              <a:t>L.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90" dirty="0">
                <a:latin typeface="Calibri"/>
                <a:cs typeface="Calibri"/>
              </a:rPr>
              <a:t>Fei-</a:t>
            </a:r>
            <a:r>
              <a:rPr sz="2600" spc="145" dirty="0">
                <a:latin typeface="Calibri"/>
                <a:cs typeface="Calibri"/>
              </a:rPr>
              <a:t>Fei,</a:t>
            </a:r>
            <a:r>
              <a:rPr sz="2600" spc="114" dirty="0">
                <a:latin typeface="Calibri"/>
                <a:cs typeface="Calibri"/>
              </a:rPr>
              <a:t> </a:t>
            </a:r>
            <a:r>
              <a:rPr sz="2600" spc="220" dirty="0">
                <a:latin typeface="Calibri"/>
                <a:cs typeface="Calibri"/>
              </a:rPr>
              <a:t>CVPR’15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4453" y="1158875"/>
            <a:ext cx="16228746" cy="36493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22186" y="10718205"/>
            <a:ext cx="10502864" cy="6290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CA"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lang="en-CA" sz="1950" u="sng" dirty="0" err="1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huggingface.co</a:t>
            </a:r>
            <a:r>
              <a:rPr lang="en-CA"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/spaces/</a:t>
            </a:r>
            <a:r>
              <a:rPr lang="en-CA" sz="1950" u="sng" dirty="0" err="1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runwayml</a:t>
            </a:r>
            <a:r>
              <a:rPr lang="en-CA"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/stable-diffusion-v1-5 </a:t>
            </a: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https://openai.com/blog/dall-</a:t>
            </a:r>
            <a:r>
              <a:rPr sz="1950" u="sng" spc="-25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e/</a:t>
            </a:r>
            <a:endParaRPr sz="1950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88313-E3CD-BFFA-5C4C-5CDB50783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94" y="5203565"/>
            <a:ext cx="26670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445E1-6BCB-D783-5D53-62886B7D8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5203565"/>
            <a:ext cx="2667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FEE1C-8DF8-922F-C323-3112A535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806" y="5167637"/>
            <a:ext cx="2667001" cy="2667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AA0E1F-D088-9A45-807E-AFD552AD3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199" y="5167637"/>
            <a:ext cx="2667000" cy="266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378D1F-9791-74FE-723C-9B2AAA08F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114" y="8194060"/>
            <a:ext cx="2402085" cy="2402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F1B8AA-A18C-5D54-3395-708C7083ED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722" y="8194060"/>
            <a:ext cx="2402085" cy="2402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59FFDE-50AE-1F79-51BE-D64D5FAFD4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236" y="8265916"/>
            <a:ext cx="2402085" cy="24020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6F900-4D42-58FF-D682-B7E17087D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80" y="8265915"/>
            <a:ext cx="2402085" cy="2402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DA5DD4-7FED-1687-11A3-1E1408EAA1CA}"/>
              </a:ext>
            </a:extLst>
          </p:cNvPr>
          <p:cNvSpPr txBox="1"/>
          <p:nvPr/>
        </p:nvSpPr>
        <p:spPr>
          <a:xfrm>
            <a:off x="2508250" y="6340475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dirty="0"/>
              <a:t>Dall-e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5F2644-116A-E508-CDDA-F674267A8388}"/>
              </a:ext>
            </a:extLst>
          </p:cNvPr>
          <p:cNvSpPr txBox="1"/>
          <p:nvPr/>
        </p:nvSpPr>
        <p:spPr>
          <a:xfrm>
            <a:off x="2508250" y="9174569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dirty="0"/>
              <a:t>Stable Diffusion 1.5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4346" y="3779731"/>
            <a:ext cx="1157605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420" dirty="0">
                <a:latin typeface="Calibri"/>
                <a:cs typeface="Calibri"/>
              </a:rPr>
              <a:t>A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30" dirty="0">
                <a:latin typeface="Calibri"/>
                <a:cs typeface="Calibri"/>
              </a:rPr>
              <a:t>bowl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10" dirty="0">
                <a:latin typeface="Calibri"/>
                <a:cs typeface="Calibri"/>
              </a:rPr>
              <a:t>of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55" dirty="0">
                <a:latin typeface="Calibri"/>
                <a:cs typeface="Calibri"/>
              </a:rPr>
              <a:t>soup</a:t>
            </a:r>
            <a:r>
              <a:rPr sz="2700" spc="135" dirty="0">
                <a:latin typeface="Calibri"/>
                <a:cs typeface="Calibri"/>
              </a:rPr>
              <a:t> </a:t>
            </a:r>
            <a:r>
              <a:rPr sz="2700" spc="290" dirty="0">
                <a:latin typeface="Calibri"/>
                <a:cs typeface="Calibri"/>
              </a:rPr>
              <a:t>that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85" dirty="0">
                <a:latin typeface="Calibri"/>
                <a:cs typeface="Calibri"/>
              </a:rPr>
              <a:t>looks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40" dirty="0">
                <a:latin typeface="Calibri"/>
                <a:cs typeface="Calibri"/>
              </a:rPr>
              <a:t>like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20" dirty="0">
                <a:latin typeface="Calibri"/>
                <a:cs typeface="Calibri"/>
              </a:rPr>
              <a:t>a</a:t>
            </a:r>
            <a:r>
              <a:rPr sz="2700" spc="135" dirty="0">
                <a:latin typeface="Calibri"/>
                <a:cs typeface="Calibri"/>
              </a:rPr>
              <a:t> </a:t>
            </a:r>
            <a:r>
              <a:rPr sz="2700" spc="340" dirty="0">
                <a:latin typeface="Calibri"/>
                <a:cs typeface="Calibri"/>
              </a:rPr>
              <a:t>monster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70" dirty="0">
                <a:latin typeface="Calibri"/>
                <a:cs typeface="Calibri"/>
              </a:rPr>
              <a:t>spray-</a:t>
            </a:r>
            <a:r>
              <a:rPr sz="2700" spc="310" dirty="0">
                <a:latin typeface="Calibri"/>
                <a:cs typeface="Calibri"/>
              </a:rPr>
              <a:t>painted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55" dirty="0">
                <a:latin typeface="Calibri"/>
                <a:cs typeface="Calibri"/>
              </a:rPr>
              <a:t>on</a:t>
            </a:r>
            <a:r>
              <a:rPr sz="2700" spc="135" dirty="0">
                <a:latin typeface="Calibri"/>
                <a:cs typeface="Calibri"/>
              </a:rPr>
              <a:t> </a:t>
            </a:r>
            <a:r>
              <a:rPr sz="2700" spc="320" dirty="0">
                <a:latin typeface="Calibri"/>
                <a:cs typeface="Calibri"/>
              </a:rPr>
              <a:t>the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40" dirty="0">
                <a:latin typeface="Calibri"/>
                <a:cs typeface="Calibri"/>
              </a:rPr>
              <a:t>wall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183" y="4534899"/>
            <a:ext cx="11610796" cy="20832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915" marR="5080" indent="-2736850">
              <a:lnSpc>
                <a:spcPts val="9320"/>
              </a:lnSpc>
              <a:spcBef>
                <a:spcPts val="100"/>
              </a:spcBef>
            </a:pPr>
            <a:r>
              <a:rPr sz="7650" spc="825" dirty="0"/>
              <a:t>Generate</a:t>
            </a:r>
            <a:r>
              <a:rPr sz="7650" spc="395" dirty="0"/>
              <a:t> </a:t>
            </a:r>
            <a:r>
              <a:rPr sz="7650" spc="985" dirty="0"/>
              <a:t>an</a:t>
            </a:r>
            <a:r>
              <a:rPr sz="7650" spc="395" dirty="0"/>
              <a:t> </a:t>
            </a:r>
            <a:r>
              <a:rPr sz="7650" spc="1105" dirty="0"/>
              <a:t>image</a:t>
            </a:r>
            <a:r>
              <a:rPr sz="7650" spc="395" dirty="0"/>
              <a:t> </a:t>
            </a:r>
            <a:r>
              <a:rPr sz="7650" spc="1450" dirty="0"/>
              <a:t>f</a:t>
            </a:r>
            <a:r>
              <a:rPr sz="7650" spc="770" dirty="0"/>
              <a:t>r</a:t>
            </a:r>
            <a:r>
              <a:rPr sz="7650" spc="840" dirty="0"/>
              <a:t>om</a:t>
            </a:r>
            <a:r>
              <a:rPr sz="7650" spc="975" dirty="0"/>
              <a:t> </a:t>
            </a:r>
            <a:r>
              <a:rPr sz="7650" spc="865" dirty="0"/>
              <a:t>a</a:t>
            </a:r>
            <a:r>
              <a:rPr sz="7650" spc="385" dirty="0"/>
              <a:t> </a:t>
            </a:r>
            <a:r>
              <a:rPr sz="7650" spc="655" dirty="0"/>
              <a:t>text</a:t>
            </a:r>
            <a:r>
              <a:rPr sz="7650" spc="390" dirty="0"/>
              <a:t> </a:t>
            </a:r>
            <a:r>
              <a:rPr sz="7650" spc="960" dirty="0"/>
              <a:t>prompt</a:t>
            </a:r>
            <a:endParaRPr sz="7650"/>
          </a:p>
        </p:txBody>
      </p:sp>
      <p:sp>
        <p:nvSpPr>
          <p:cNvPr id="5" name="object 5"/>
          <p:cNvSpPr txBox="1"/>
          <p:nvPr/>
        </p:nvSpPr>
        <p:spPr>
          <a:xfrm>
            <a:off x="16675064" y="10781030"/>
            <a:ext cx="28105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https://openai.com/dall-e-</a:t>
            </a:r>
            <a:r>
              <a:rPr sz="1950" u="sng" spc="-25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2/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5104" y="3779731"/>
            <a:ext cx="11049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420" dirty="0">
                <a:latin typeface="Calibri"/>
                <a:cs typeface="Calibri"/>
              </a:rPr>
              <a:t>A</a:t>
            </a:r>
            <a:r>
              <a:rPr sz="2700" spc="125" dirty="0">
                <a:latin typeface="Calibri"/>
                <a:cs typeface="Calibri"/>
              </a:rPr>
              <a:t> </a:t>
            </a:r>
            <a:r>
              <a:rPr sz="2700" spc="330" dirty="0">
                <a:latin typeface="Calibri"/>
                <a:cs typeface="Calibri"/>
              </a:rPr>
              <a:t>bowl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10" dirty="0">
                <a:latin typeface="Calibri"/>
                <a:cs typeface="Calibri"/>
              </a:rPr>
              <a:t>of</a:t>
            </a:r>
            <a:r>
              <a:rPr sz="2700" spc="125" dirty="0">
                <a:latin typeface="Calibri"/>
                <a:cs typeface="Calibri"/>
              </a:rPr>
              <a:t> </a:t>
            </a:r>
            <a:r>
              <a:rPr sz="2700" spc="355" dirty="0">
                <a:latin typeface="Calibri"/>
                <a:cs typeface="Calibri"/>
              </a:rPr>
              <a:t>soup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90" dirty="0">
                <a:latin typeface="Calibri"/>
                <a:cs typeface="Calibri"/>
              </a:rPr>
              <a:t>that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285" dirty="0">
                <a:latin typeface="Calibri"/>
                <a:cs typeface="Calibri"/>
              </a:rPr>
              <a:t>looks</a:t>
            </a:r>
            <a:r>
              <a:rPr sz="2700" spc="125" dirty="0">
                <a:latin typeface="Calibri"/>
                <a:cs typeface="Calibri"/>
              </a:rPr>
              <a:t> </a:t>
            </a:r>
            <a:r>
              <a:rPr sz="2700" spc="240" dirty="0">
                <a:latin typeface="Calibri"/>
                <a:cs typeface="Calibri"/>
              </a:rPr>
              <a:t>like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20" dirty="0">
                <a:latin typeface="Calibri"/>
                <a:cs typeface="Calibri"/>
              </a:rPr>
              <a:t>a</a:t>
            </a:r>
            <a:r>
              <a:rPr sz="2700" spc="130" dirty="0">
                <a:latin typeface="Calibri"/>
                <a:cs typeface="Calibri"/>
              </a:rPr>
              <a:t> </a:t>
            </a:r>
            <a:r>
              <a:rPr sz="2700" spc="340" dirty="0">
                <a:latin typeface="Calibri"/>
                <a:cs typeface="Calibri"/>
              </a:rPr>
              <a:t>monster</a:t>
            </a:r>
            <a:r>
              <a:rPr sz="2700" spc="125" dirty="0">
                <a:latin typeface="Calibri"/>
                <a:cs typeface="Calibri"/>
              </a:rPr>
              <a:t> </a:t>
            </a:r>
            <a:r>
              <a:rPr sz="2700" spc="445" dirty="0">
                <a:solidFill>
                  <a:srgbClr val="0076BA"/>
                </a:solidFill>
                <a:latin typeface="Calibri"/>
                <a:cs typeface="Calibri"/>
              </a:rPr>
              <a:t>made</a:t>
            </a:r>
            <a:r>
              <a:rPr sz="2700" spc="130" dirty="0">
                <a:solidFill>
                  <a:srgbClr val="0076BA"/>
                </a:solidFill>
                <a:latin typeface="Calibri"/>
                <a:cs typeface="Calibri"/>
              </a:rPr>
              <a:t> </a:t>
            </a:r>
            <a:r>
              <a:rPr sz="2700" spc="310" dirty="0">
                <a:solidFill>
                  <a:srgbClr val="0076BA"/>
                </a:solidFill>
                <a:latin typeface="Calibri"/>
                <a:cs typeface="Calibri"/>
              </a:rPr>
              <a:t>out</a:t>
            </a:r>
            <a:r>
              <a:rPr sz="2700" spc="130" dirty="0">
                <a:solidFill>
                  <a:srgbClr val="0076BA"/>
                </a:solidFill>
                <a:latin typeface="Calibri"/>
                <a:cs typeface="Calibri"/>
              </a:rPr>
              <a:t> </a:t>
            </a:r>
            <a:r>
              <a:rPr sz="2700" spc="210" dirty="0">
                <a:solidFill>
                  <a:srgbClr val="0076BA"/>
                </a:solidFill>
                <a:latin typeface="Calibri"/>
                <a:cs typeface="Calibri"/>
              </a:rPr>
              <a:t>of</a:t>
            </a:r>
            <a:r>
              <a:rPr sz="2700" spc="125" dirty="0">
                <a:solidFill>
                  <a:srgbClr val="0076BA"/>
                </a:solidFill>
                <a:latin typeface="Calibri"/>
                <a:cs typeface="Calibri"/>
              </a:rPr>
              <a:t> </a:t>
            </a:r>
            <a:r>
              <a:rPr sz="2700" spc="275" dirty="0">
                <a:solidFill>
                  <a:srgbClr val="0076BA"/>
                </a:solidFill>
                <a:latin typeface="Calibri"/>
                <a:cs typeface="Calibri"/>
              </a:rPr>
              <a:t>plasticine</a:t>
            </a:r>
            <a:endParaRPr sz="27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1691" y="4533453"/>
            <a:ext cx="11670120" cy="2241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915" marR="5080" indent="-2736850">
              <a:lnSpc>
                <a:spcPts val="9320"/>
              </a:lnSpc>
              <a:spcBef>
                <a:spcPts val="100"/>
              </a:spcBef>
            </a:pPr>
            <a:r>
              <a:rPr sz="7650" spc="825" dirty="0"/>
              <a:t>Generate</a:t>
            </a:r>
            <a:r>
              <a:rPr sz="7650" spc="395" dirty="0"/>
              <a:t> </a:t>
            </a:r>
            <a:r>
              <a:rPr sz="7650" spc="985" dirty="0"/>
              <a:t>an</a:t>
            </a:r>
            <a:r>
              <a:rPr sz="7650" spc="395" dirty="0"/>
              <a:t> </a:t>
            </a:r>
            <a:r>
              <a:rPr sz="7650" spc="1105" dirty="0"/>
              <a:t>image</a:t>
            </a:r>
            <a:r>
              <a:rPr sz="7650" spc="395" dirty="0"/>
              <a:t> </a:t>
            </a:r>
            <a:r>
              <a:rPr sz="7650" spc="1450" dirty="0"/>
              <a:t>f</a:t>
            </a:r>
            <a:r>
              <a:rPr sz="7650" spc="770" dirty="0"/>
              <a:t>r</a:t>
            </a:r>
            <a:r>
              <a:rPr sz="7650" spc="840" dirty="0"/>
              <a:t>om</a:t>
            </a:r>
            <a:r>
              <a:rPr sz="7650" spc="975" dirty="0"/>
              <a:t> </a:t>
            </a:r>
            <a:r>
              <a:rPr sz="7650" spc="865" dirty="0"/>
              <a:t>a</a:t>
            </a:r>
            <a:r>
              <a:rPr sz="7650" spc="385" dirty="0"/>
              <a:t> </a:t>
            </a:r>
            <a:r>
              <a:rPr sz="7650" spc="655" dirty="0"/>
              <a:t>text</a:t>
            </a:r>
            <a:r>
              <a:rPr sz="7650" spc="390" dirty="0"/>
              <a:t> </a:t>
            </a:r>
            <a:r>
              <a:rPr sz="7650" spc="960" dirty="0"/>
              <a:t>prompt</a:t>
            </a:r>
            <a:endParaRPr sz="7650"/>
          </a:p>
        </p:txBody>
      </p:sp>
      <p:sp>
        <p:nvSpPr>
          <p:cNvPr id="5" name="object 5"/>
          <p:cNvSpPr txBox="1"/>
          <p:nvPr/>
        </p:nvSpPr>
        <p:spPr>
          <a:xfrm>
            <a:off x="16675064" y="10781030"/>
            <a:ext cx="28105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https://openai.com/dall-e-</a:t>
            </a:r>
            <a:r>
              <a:rPr sz="1950" u="sng" spc="-25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2/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93E0B-94D6-BDB0-718D-BE8F0535B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332" y="7120685"/>
            <a:ext cx="2089988" cy="2089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39CF0-E0EA-BC2F-3397-D2C971455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01" y="7120685"/>
            <a:ext cx="2089988" cy="208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F06CF-AAF7-E111-F6CF-63EB34C74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973" y="7120685"/>
            <a:ext cx="2089988" cy="2089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7CEEA1-823D-8A34-93EB-079077042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60" y="7128595"/>
            <a:ext cx="2089988" cy="20899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954358-69A3-AC93-8F0F-797E6D2F9BA4}"/>
              </a:ext>
            </a:extLst>
          </p:cNvPr>
          <p:cNvSpPr txBox="1"/>
          <p:nvPr/>
        </p:nvSpPr>
        <p:spPr>
          <a:xfrm>
            <a:off x="1095215" y="7881201"/>
            <a:ext cx="373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3200" dirty="0"/>
              <a:t>Stable Diffusion 1.5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8915" marR="5080" indent="-2736850">
              <a:lnSpc>
                <a:spcPts val="9320"/>
              </a:lnSpc>
              <a:spcBef>
                <a:spcPts val="100"/>
              </a:spcBef>
            </a:pPr>
            <a:r>
              <a:rPr sz="7650" spc="825" dirty="0"/>
              <a:t>Generate</a:t>
            </a:r>
            <a:r>
              <a:rPr sz="7650" spc="395" dirty="0"/>
              <a:t> </a:t>
            </a:r>
            <a:r>
              <a:rPr sz="7650" spc="985" dirty="0"/>
              <a:t>an</a:t>
            </a:r>
            <a:r>
              <a:rPr sz="7650" spc="395" dirty="0"/>
              <a:t> </a:t>
            </a:r>
            <a:r>
              <a:rPr sz="7650" spc="1105" dirty="0"/>
              <a:t>image</a:t>
            </a:r>
            <a:r>
              <a:rPr sz="7650" spc="395" dirty="0"/>
              <a:t> </a:t>
            </a:r>
            <a:r>
              <a:rPr sz="7650" spc="1450" dirty="0"/>
              <a:t>f</a:t>
            </a:r>
            <a:r>
              <a:rPr sz="7650" spc="770" dirty="0"/>
              <a:t>r</a:t>
            </a:r>
            <a:r>
              <a:rPr sz="7650" spc="840" dirty="0"/>
              <a:t>om</a:t>
            </a:r>
            <a:r>
              <a:rPr sz="7650" spc="975" dirty="0"/>
              <a:t> </a:t>
            </a:r>
            <a:r>
              <a:rPr sz="7650" spc="865" dirty="0"/>
              <a:t>a</a:t>
            </a:r>
            <a:r>
              <a:rPr sz="7650" spc="385" dirty="0"/>
              <a:t> </a:t>
            </a:r>
            <a:r>
              <a:rPr sz="7650" spc="655" dirty="0"/>
              <a:t>text</a:t>
            </a:r>
            <a:r>
              <a:rPr sz="7650" spc="390" dirty="0"/>
              <a:t> </a:t>
            </a:r>
            <a:r>
              <a:rPr sz="7650" spc="960" dirty="0"/>
              <a:t>prompt</a:t>
            </a:r>
            <a:endParaRPr sz="7650"/>
          </a:p>
        </p:txBody>
      </p:sp>
      <p:sp>
        <p:nvSpPr>
          <p:cNvPr id="5" name="object 5"/>
          <p:cNvSpPr txBox="1"/>
          <p:nvPr/>
        </p:nvSpPr>
        <p:spPr>
          <a:xfrm>
            <a:off x="16745221" y="10983103"/>
            <a:ext cx="28105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https://openai.com/dall-e-</a:t>
            </a:r>
            <a:r>
              <a:rPr sz="1950" u="sng" spc="-25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2/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FEC9573-18F4-E6B5-E32D-7E413775C4A0}"/>
              </a:ext>
            </a:extLst>
          </p:cNvPr>
          <p:cNvSpPr txBox="1"/>
          <p:nvPr/>
        </p:nvSpPr>
        <p:spPr>
          <a:xfrm>
            <a:off x="4843431" y="3843020"/>
            <a:ext cx="11049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CA" sz="2700" spc="420" dirty="0">
                <a:latin typeface="Calibri"/>
                <a:cs typeface="Calibri"/>
              </a:rPr>
              <a:t>Two women shaking hands</a:t>
            </a:r>
            <a:endParaRPr sz="2700" dirty="0">
              <a:latin typeface="Calibri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740AC1-B2C0-3368-6A24-CBE3685E1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00" y="4589563"/>
            <a:ext cx="4687250" cy="4687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76C5AF-9738-6F08-40BB-1FF96E78B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174" y="4589562"/>
            <a:ext cx="4687250" cy="4687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0B34E4-26B4-86CD-4059-0441DBC12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0" y="4589562"/>
            <a:ext cx="4687250" cy="4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9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3863567" y="317724"/>
            <a:ext cx="1237696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 rtl="0"/>
            <a:r>
              <a:rPr lang="en-US" sz="8000" dirty="0"/>
              <a:t>Stable Diffusion 1.5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45221" y="10983103"/>
            <a:ext cx="281051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1950" u="sng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https://openai.com/dall-e-</a:t>
            </a:r>
            <a:r>
              <a:rPr sz="1950" u="sng" spc="-25" dirty="0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 New Roman"/>
                <a:cs typeface="Times New Roman"/>
              </a:rPr>
              <a:t>2/</a:t>
            </a:r>
            <a:endParaRPr sz="1950" dirty="0">
              <a:latin typeface="Times New Roman"/>
              <a:cs typeface="Times New Roman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386C96-C12B-56C5-381A-28FB19BD9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14153"/>
            <a:ext cx="5562600" cy="556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B336D6-18E4-8DD1-90DA-4FEEC627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916" y="2713985"/>
            <a:ext cx="5562598" cy="55625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2A7DCB-3A40-4FB5-BB5E-F178147F8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3" y="2713985"/>
            <a:ext cx="5562599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56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79" y="10831921"/>
            <a:ext cx="23564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0" dirty="0">
                <a:latin typeface="Calibri"/>
                <a:cs typeface="Calibri"/>
              </a:rPr>
              <a:t>Laurent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60" dirty="0">
                <a:latin typeface="Calibri"/>
                <a:cs typeface="Calibri"/>
              </a:rPr>
              <a:t>Charlin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5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0708" y="2125589"/>
            <a:ext cx="11811158" cy="70783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79" y="10831921"/>
            <a:ext cx="23564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0" dirty="0">
                <a:latin typeface="Calibri"/>
                <a:cs typeface="Calibri"/>
              </a:rPr>
              <a:t>Laurent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60" dirty="0">
                <a:latin typeface="Calibri"/>
                <a:cs typeface="Calibri"/>
              </a:rPr>
              <a:t>Charlin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5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54045" y="10831921"/>
            <a:ext cx="82886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35" dirty="0">
                <a:latin typeface="Calibri"/>
                <a:cs typeface="Calibri"/>
              </a:rPr>
              <a:t>https://thisclimatedoesnotexist.com/en/share/57d2b713-</a:t>
            </a:r>
            <a:r>
              <a:rPr sz="1450" spc="130" dirty="0">
                <a:latin typeface="Calibri"/>
                <a:cs typeface="Calibri"/>
              </a:rPr>
              <a:t>a6ea-</a:t>
            </a:r>
            <a:r>
              <a:rPr sz="1450" spc="170" dirty="0">
                <a:latin typeface="Calibri"/>
                <a:cs typeface="Calibri"/>
              </a:rPr>
              <a:t>474b-</a:t>
            </a:r>
            <a:r>
              <a:rPr sz="1450" spc="150" dirty="0">
                <a:latin typeface="Calibri"/>
                <a:cs typeface="Calibri"/>
              </a:rPr>
              <a:t>8d32-2012db0f050b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7904" y="4057468"/>
            <a:ext cx="5005083" cy="31936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4444" y="3413508"/>
            <a:ext cx="4450126" cy="44501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7178" y="574547"/>
            <a:ext cx="2769549" cy="41883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118312" y="5309426"/>
            <a:ext cx="2459355" cy="251460"/>
            <a:chOff x="8118312" y="5309426"/>
            <a:chExt cx="2459355" cy="251460"/>
          </a:xfrm>
        </p:grpSpPr>
        <p:sp>
          <p:nvSpPr>
            <p:cNvPr id="8" name="object 8"/>
            <p:cNvSpPr/>
            <p:nvPr/>
          </p:nvSpPr>
          <p:spPr>
            <a:xfrm>
              <a:off x="8118312" y="5435077"/>
              <a:ext cx="2239645" cy="0"/>
            </a:xfrm>
            <a:custGeom>
              <a:avLst/>
              <a:gdLst/>
              <a:ahLst/>
              <a:cxnLst/>
              <a:rect l="l" t="t" r="r" b="b"/>
              <a:pathLst>
                <a:path w="2239645">
                  <a:moveTo>
                    <a:pt x="0" y="0"/>
                  </a:moveTo>
                  <a:lnTo>
                    <a:pt x="2207660" y="0"/>
                  </a:lnTo>
                  <a:lnTo>
                    <a:pt x="2239073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25973" y="5309426"/>
              <a:ext cx="251460" cy="251460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0" y="0"/>
                  </a:moveTo>
                  <a:lnTo>
                    <a:pt x="0" y="251301"/>
                  </a:lnTo>
                  <a:lnTo>
                    <a:pt x="251296" y="12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729" y="590745"/>
            <a:ext cx="19898995" cy="10191115"/>
            <a:chOff x="205729" y="590745"/>
            <a:chExt cx="19898995" cy="10191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977" y="590745"/>
              <a:ext cx="19643879" cy="101523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5729" y="5368224"/>
              <a:ext cx="19898995" cy="5413375"/>
            </a:xfrm>
            <a:custGeom>
              <a:avLst/>
              <a:gdLst/>
              <a:ahLst/>
              <a:cxnLst/>
              <a:rect l="l" t="t" r="r" b="b"/>
              <a:pathLst>
                <a:path w="19898995" h="5413375">
                  <a:moveTo>
                    <a:pt x="0" y="5413105"/>
                  </a:moveTo>
                  <a:lnTo>
                    <a:pt x="19898370" y="5413105"/>
                  </a:lnTo>
                  <a:lnTo>
                    <a:pt x="19898370" y="0"/>
                  </a:lnTo>
                  <a:lnTo>
                    <a:pt x="0" y="0"/>
                  </a:lnTo>
                  <a:lnTo>
                    <a:pt x="0" y="54131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528828" y="10786984"/>
            <a:ext cx="3322954" cy="2940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700" spc="175" dirty="0">
                <a:latin typeface="Calibri"/>
                <a:cs typeface="Calibri"/>
              </a:rPr>
              <a:t>[Jia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175" dirty="0">
                <a:latin typeface="Calibri"/>
                <a:cs typeface="Calibri"/>
              </a:rPr>
              <a:t>et</a:t>
            </a:r>
            <a:r>
              <a:rPr sz="1700" spc="6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al.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21,</a:t>
            </a:r>
            <a:r>
              <a:rPr sz="1700" spc="60" dirty="0">
                <a:latin typeface="Calibri"/>
                <a:cs typeface="Calibri"/>
              </a:rPr>
              <a:t> </a:t>
            </a:r>
            <a:r>
              <a:rPr sz="1700" spc="220" dirty="0">
                <a:latin typeface="Calibri"/>
                <a:cs typeface="Calibri"/>
              </a:rPr>
              <a:t>CoRR: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2102.05918]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114" dirty="0"/>
              <a:t>3</a:t>
            </a:fld>
            <a:endParaRPr spc="114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10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10"/>
              </a:spcBef>
            </a:pPr>
            <a:r>
              <a:rPr sz="8450" spc="965" dirty="0"/>
              <a:t>Machine</a:t>
            </a:r>
            <a:r>
              <a:rPr sz="8450" spc="440" dirty="0"/>
              <a:t> </a:t>
            </a:r>
            <a:r>
              <a:rPr sz="8450" spc="1045" dirty="0"/>
              <a:t>Learning</a:t>
            </a:r>
            <a:r>
              <a:rPr sz="8450" spc="445" dirty="0"/>
              <a:t> </a:t>
            </a:r>
            <a:r>
              <a:rPr sz="8450" spc="665" dirty="0"/>
              <a:t>(ML)</a:t>
            </a:r>
            <a:endParaRPr sz="8450"/>
          </a:p>
        </p:txBody>
      </p:sp>
      <p:sp>
        <p:nvSpPr>
          <p:cNvPr id="3" name="object 3"/>
          <p:cNvSpPr txBox="1"/>
          <p:nvPr/>
        </p:nvSpPr>
        <p:spPr>
          <a:xfrm>
            <a:off x="3650862" y="5505013"/>
            <a:ext cx="11884660" cy="23006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6095" marR="17780" indent="-481330">
              <a:lnSpc>
                <a:spcPts val="4290"/>
              </a:lnSpc>
              <a:spcBef>
                <a:spcPts val="130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u="sng" spc="4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Science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that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studies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u="sng" spc="3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statistical</a:t>
            </a:r>
            <a:r>
              <a:rPr sz="3450" b="1" u="sng" spc="1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450" b="1" u="sng" spc="4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sz="3450" b="1" u="sng" spc="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450" b="1" u="sng" spc="3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computational</a:t>
            </a:r>
            <a:r>
              <a:rPr sz="3450" b="1" spc="390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aspects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u="sng" spc="4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modeling</a:t>
            </a:r>
            <a:r>
              <a:rPr sz="3450" b="1" u="sng" spc="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450" b="1" u="sng" spc="3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45" dirty="0">
                <a:latin typeface="Calibri"/>
                <a:cs typeface="Calibri"/>
              </a:rPr>
              <a:t>for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u="sng" spc="3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predictive</a:t>
            </a:r>
            <a:r>
              <a:rPr sz="3450" b="1" u="sng" spc="1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3450" b="1" u="sng" spc="40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purposes</a:t>
            </a: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39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buSzPct val="144927"/>
              <a:buChar char="•"/>
              <a:tabLst>
                <a:tab pos="872490" algn="l"/>
              </a:tabLst>
            </a:pPr>
            <a:r>
              <a:rPr sz="3450" b="1" spc="254" dirty="0">
                <a:latin typeface="Calibri"/>
                <a:cs typeface="Calibri"/>
              </a:rPr>
              <a:t>(Mostly)</a:t>
            </a:r>
            <a:r>
              <a:rPr sz="3450" b="1" spc="200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Empirical</a:t>
            </a:r>
            <a:r>
              <a:rPr sz="3450" b="1" spc="200" dirty="0">
                <a:latin typeface="Calibri"/>
                <a:cs typeface="Calibri"/>
              </a:rPr>
              <a:t> </a:t>
            </a:r>
            <a:r>
              <a:rPr sz="3450" b="1" spc="415" dirty="0">
                <a:latin typeface="Calibri"/>
                <a:cs typeface="Calibri"/>
              </a:rPr>
              <a:t>science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977" y="590745"/>
            <a:ext cx="19643879" cy="101523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528828" y="10786984"/>
            <a:ext cx="3322954" cy="2940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700" spc="175" dirty="0">
                <a:latin typeface="Calibri"/>
                <a:cs typeface="Calibri"/>
              </a:rPr>
              <a:t>[Jia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175" dirty="0">
                <a:latin typeface="Calibri"/>
                <a:cs typeface="Calibri"/>
              </a:rPr>
              <a:t>et</a:t>
            </a:r>
            <a:r>
              <a:rPr sz="1700" spc="6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al.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21,</a:t>
            </a:r>
            <a:r>
              <a:rPr sz="1700" spc="60" dirty="0">
                <a:latin typeface="Calibri"/>
                <a:cs typeface="Calibri"/>
              </a:rPr>
              <a:t> </a:t>
            </a:r>
            <a:r>
              <a:rPr sz="1700" spc="220" dirty="0">
                <a:latin typeface="Calibri"/>
                <a:cs typeface="Calibri"/>
              </a:rPr>
              <a:t>CoRR:</a:t>
            </a:r>
            <a:r>
              <a:rPr sz="1700" spc="5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2102.05918]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61" y="2418774"/>
            <a:ext cx="8837427" cy="70678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161" y="2418774"/>
            <a:ext cx="8837427" cy="70678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307" y="0"/>
            <a:ext cx="8603559" cy="113085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366" y="4365868"/>
            <a:ext cx="4255432" cy="25768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3943" y="1600793"/>
            <a:ext cx="6177667" cy="80485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88029" y="8865382"/>
            <a:ext cx="3049905" cy="206121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042669">
              <a:lnSpc>
                <a:spcPct val="103099"/>
              </a:lnSpc>
              <a:spcBef>
                <a:spcPts val="40"/>
              </a:spcBef>
            </a:pPr>
            <a:r>
              <a:rPr sz="2600" spc="305" dirty="0">
                <a:latin typeface="Calibri"/>
                <a:cs typeface="Calibri"/>
              </a:rPr>
              <a:t>Mnih</a:t>
            </a:r>
            <a:r>
              <a:rPr sz="2600" spc="100" dirty="0">
                <a:latin typeface="Calibri"/>
                <a:cs typeface="Calibri"/>
              </a:rPr>
              <a:t> </a:t>
            </a:r>
            <a:r>
              <a:rPr sz="2600" spc="245" dirty="0">
                <a:latin typeface="Calibri"/>
                <a:cs typeface="Calibri"/>
              </a:rPr>
              <a:t>et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80" dirty="0">
                <a:latin typeface="Calibri"/>
                <a:cs typeface="Calibri"/>
              </a:rPr>
              <a:t>al. </a:t>
            </a:r>
            <a:r>
              <a:rPr sz="2600" spc="285" dirty="0">
                <a:latin typeface="Calibri"/>
                <a:cs typeface="Calibri"/>
              </a:rPr>
              <a:t>Nature </a:t>
            </a:r>
            <a:r>
              <a:rPr sz="2600" spc="335" dirty="0">
                <a:latin typeface="Calibri"/>
                <a:cs typeface="Calibri"/>
              </a:rPr>
              <a:t>Volume</a:t>
            </a:r>
            <a:r>
              <a:rPr sz="2600" spc="11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518,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365" dirty="0">
                <a:latin typeface="Calibri"/>
                <a:cs typeface="Calibri"/>
              </a:rPr>
              <a:t>pages</a:t>
            </a:r>
            <a:r>
              <a:rPr sz="2600" spc="105" dirty="0">
                <a:latin typeface="Calibri"/>
                <a:cs typeface="Calibri"/>
              </a:rPr>
              <a:t> </a:t>
            </a:r>
            <a:r>
              <a:rPr sz="2600" spc="140" dirty="0">
                <a:latin typeface="Calibri"/>
                <a:cs typeface="Calibri"/>
              </a:rPr>
              <a:t>529–533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170" dirty="0">
                <a:latin typeface="Calibri"/>
                <a:cs typeface="Calibri"/>
              </a:rPr>
              <a:t>(26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295" dirty="0">
                <a:latin typeface="Calibri"/>
                <a:cs typeface="Calibri"/>
              </a:rPr>
              <a:t>February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65" dirty="0">
                <a:latin typeface="Calibri"/>
                <a:cs typeface="Calibri"/>
              </a:rPr>
              <a:t>2015)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2086" y="8833529"/>
            <a:ext cx="1570632" cy="20627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2101" y="2487005"/>
            <a:ext cx="5411865" cy="63877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69" rIns="0" bIns="0" rtlCol="0">
            <a:spAutoFit/>
          </a:bodyPr>
          <a:lstStyle/>
          <a:p>
            <a:pPr marL="1116330">
              <a:lnSpc>
                <a:spcPct val="100000"/>
              </a:lnSpc>
              <a:spcBef>
                <a:spcPts val="95"/>
              </a:spcBef>
            </a:pPr>
            <a:r>
              <a:rPr sz="8250" b="0" spc="855" dirty="0">
                <a:latin typeface="Calibri"/>
                <a:cs typeface="Calibri"/>
              </a:rPr>
              <a:t>AI</a:t>
            </a:r>
            <a:r>
              <a:rPr sz="8250" b="0" spc="350" dirty="0">
                <a:latin typeface="Calibri"/>
                <a:cs typeface="Calibri"/>
              </a:rPr>
              <a:t> </a:t>
            </a:r>
            <a:r>
              <a:rPr sz="8250" b="0" spc="560" dirty="0">
                <a:latin typeface="Calibri"/>
                <a:cs typeface="Calibri"/>
              </a:rPr>
              <a:t>for</a:t>
            </a:r>
            <a:r>
              <a:rPr sz="8250" b="0" spc="355" dirty="0">
                <a:latin typeface="Calibri"/>
                <a:cs typeface="Calibri"/>
              </a:rPr>
              <a:t> </a:t>
            </a:r>
            <a:r>
              <a:rPr sz="8250" b="0" spc="844" dirty="0">
                <a:latin typeface="Calibri"/>
                <a:cs typeface="Calibri"/>
              </a:rPr>
              <a:t>video</a:t>
            </a:r>
            <a:r>
              <a:rPr sz="8250" b="0" spc="355" dirty="0">
                <a:latin typeface="Calibri"/>
                <a:cs typeface="Calibri"/>
              </a:rPr>
              <a:t> </a:t>
            </a:r>
            <a:r>
              <a:rPr sz="8250" b="0" spc="1340" dirty="0">
                <a:latin typeface="Calibri"/>
                <a:cs typeface="Calibri"/>
              </a:rPr>
              <a:t>games</a:t>
            </a:r>
            <a:endParaRPr sz="8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1229" y="691078"/>
            <a:ext cx="8041639" cy="99263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1229" y="691078"/>
            <a:ext cx="8041639" cy="99263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46651" y="10825272"/>
            <a:ext cx="203200" cy="255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450" spc="-25" dirty="0">
                <a:latin typeface="Calibri"/>
                <a:cs typeface="Calibri"/>
              </a:rPr>
              <a:t>31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12762" y="1522249"/>
            <a:ext cx="12756515" cy="799465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495934" indent="-432434">
              <a:lnSpc>
                <a:spcPct val="100000"/>
              </a:lnSpc>
              <a:spcBef>
                <a:spcPts val="2205"/>
              </a:spcBef>
              <a:buSzPct val="145161"/>
              <a:buChar char="•"/>
              <a:tabLst>
                <a:tab pos="495934" algn="l"/>
              </a:tabLst>
            </a:pPr>
            <a:r>
              <a:rPr sz="3100" b="1" spc="285" dirty="0">
                <a:latin typeface="Calibri"/>
                <a:cs typeface="Calibri"/>
              </a:rPr>
              <a:t>Medicine:</a:t>
            </a:r>
            <a:r>
              <a:rPr sz="3100" b="1" spc="180" dirty="0">
                <a:latin typeface="Calibri"/>
                <a:cs typeface="Calibri"/>
              </a:rPr>
              <a:t> </a:t>
            </a:r>
            <a:r>
              <a:rPr sz="3100" b="1" spc="305" dirty="0">
                <a:latin typeface="Calibri"/>
                <a:cs typeface="Calibri"/>
              </a:rPr>
              <a:t>personalized,</a:t>
            </a:r>
            <a:r>
              <a:rPr sz="3100" b="1" spc="180" dirty="0">
                <a:latin typeface="Calibri"/>
                <a:cs typeface="Calibri"/>
              </a:rPr>
              <a:t> </a:t>
            </a:r>
            <a:r>
              <a:rPr sz="3100" b="1" spc="370" dirty="0">
                <a:latin typeface="Calibri"/>
                <a:cs typeface="Calibri"/>
              </a:rPr>
              <a:t>automate</a:t>
            </a:r>
            <a:r>
              <a:rPr sz="3100" b="1" spc="185" dirty="0">
                <a:latin typeface="Calibri"/>
                <a:cs typeface="Calibri"/>
              </a:rPr>
              <a:t> </a:t>
            </a:r>
            <a:r>
              <a:rPr sz="3100" b="1" spc="360" dirty="0">
                <a:latin typeface="Calibri"/>
                <a:cs typeface="Calibri"/>
              </a:rPr>
              <a:t>diagnostics</a:t>
            </a:r>
            <a:endParaRPr sz="3100">
              <a:latin typeface="Calibri"/>
              <a:cs typeface="Calibri"/>
            </a:endParaRPr>
          </a:p>
          <a:p>
            <a:pPr marL="495934" indent="-432434">
              <a:lnSpc>
                <a:spcPct val="100000"/>
              </a:lnSpc>
              <a:spcBef>
                <a:spcPts val="4455"/>
              </a:spcBef>
              <a:buSzPct val="145161"/>
              <a:buChar char="•"/>
              <a:tabLst>
                <a:tab pos="495934" algn="l"/>
              </a:tabLst>
            </a:pPr>
            <a:r>
              <a:rPr sz="3100" b="1" spc="320" dirty="0">
                <a:latin typeface="Calibri"/>
                <a:cs typeface="Calibri"/>
              </a:rPr>
              <a:t>Social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25" dirty="0">
                <a:latin typeface="Calibri"/>
                <a:cs typeface="Calibri"/>
              </a:rPr>
              <a:t>sciences: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30" dirty="0">
                <a:latin typeface="Calibri"/>
                <a:cs typeface="Calibri"/>
              </a:rPr>
              <a:t>prediction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80" dirty="0">
                <a:latin typeface="Calibri"/>
                <a:cs typeface="Calibri"/>
              </a:rPr>
              <a:t>problem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150" dirty="0">
                <a:latin typeface="Calibri"/>
                <a:cs typeface="Calibri"/>
              </a:rPr>
              <a:t>(e.g.,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35" dirty="0">
                <a:latin typeface="Calibri"/>
                <a:cs typeface="Calibri"/>
              </a:rPr>
              <a:t>predict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00" dirty="0">
                <a:latin typeface="Calibri"/>
                <a:cs typeface="Calibri"/>
              </a:rPr>
              <a:t>recidivism)</a:t>
            </a:r>
            <a:endParaRPr sz="3100">
              <a:latin typeface="Calibri"/>
              <a:cs typeface="Calibri"/>
            </a:endParaRPr>
          </a:p>
          <a:p>
            <a:pPr marL="495934" marR="1193800" indent="-433070">
              <a:lnSpc>
                <a:spcPct val="102000"/>
              </a:lnSpc>
              <a:spcBef>
                <a:spcPts val="4384"/>
              </a:spcBef>
              <a:buSzPct val="145161"/>
              <a:buChar char="•"/>
              <a:tabLst>
                <a:tab pos="495934" algn="l"/>
              </a:tabLst>
            </a:pPr>
            <a:r>
              <a:rPr sz="3100" b="1" spc="370" dirty="0">
                <a:latin typeface="Calibri"/>
                <a:cs typeface="Calibri"/>
              </a:rPr>
              <a:t>Engineering: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250" dirty="0">
                <a:latin typeface="Calibri"/>
                <a:cs typeface="Calibri"/>
              </a:rPr>
              <a:t>to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55" dirty="0">
                <a:latin typeface="Calibri"/>
                <a:cs typeface="Calibri"/>
              </a:rPr>
              <a:t>propose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450" dirty="0">
                <a:latin typeface="Calibri"/>
                <a:cs typeface="Calibri"/>
              </a:rPr>
              <a:t>new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350" dirty="0">
                <a:latin typeface="Calibri"/>
                <a:cs typeface="Calibri"/>
              </a:rPr>
              <a:t>design,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00" dirty="0">
                <a:latin typeface="Calibri"/>
                <a:cs typeface="Calibri"/>
              </a:rPr>
              <a:t>evaluate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35" dirty="0">
                <a:latin typeface="Calibri"/>
                <a:cs typeface="Calibri"/>
              </a:rPr>
              <a:t>without </a:t>
            </a:r>
            <a:r>
              <a:rPr sz="3100" b="1" spc="355" dirty="0">
                <a:latin typeface="Calibri"/>
                <a:cs typeface="Calibri"/>
              </a:rPr>
              <a:t>building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Calibri"/>
              <a:buChar char="•"/>
            </a:pPr>
            <a:endParaRPr sz="3600">
              <a:latin typeface="Calibri"/>
              <a:cs typeface="Calibri"/>
            </a:endParaRPr>
          </a:p>
          <a:p>
            <a:pPr marL="495934" indent="-432434">
              <a:lnSpc>
                <a:spcPct val="100000"/>
              </a:lnSpc>
              <a:buSzPct val="145161"/>
              <a:buChar char="•"/>
              <a:tabLst>
                <a:tab pos="495934" algn="l"/>
              </a:tabLst>
            </a:pPr>
            <a:r>
              <a:rPr sz="3100" b="1" spc="335" dirty="0">
                <a:latin typeface="Calibri"/>
                <a:cs typeface="Calibri"/>
              </a:rPr>
              <a:t>Finance: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65" dirty="0">
                <a:latin typeface="Calibri"/>
                <a:cs typeface="Calibri"/>
              </a:rPr>
              <a:t>capture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00" dirty="0">
                <a:latin typeface="Calibri"/>
                <a:cs typeface="Calibri"/>
              </a:rPr>
              <a:t>uncertainty,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10" dirty="0">
                <a:latin typeface="Calibri"/>
                <a:cs typeface="Calibri"/>
              </a:rPr>
              <a:t>short-</a:t>
            </a:r>
            <a:r>
              <a:rPr sz="3100" b="1" spc="365" dirty="0">
                <a:latin typeface="Calibri"/>
                <a:cs typeface="Calibri"/>
              </a:rPr>
              <a:t>term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50" dirty="0">
                <a:latin typeface="Calibri"/>
                <a:cs typeface="Calibri"/>
              </a:rPr>
              <a:t>trading</a:t>
            </a:r>
            <a:endParaRPr sz="3100">
              <a:latin typeface="Calibri"/>
              <a:cs typeface="Calibri"/>
            </a:endParaRPr>
          </a:p>
          <a:p>
            <a:pPr marL="495934" marR="862965" indent="-433070">
              <a:lnSpc>
                <a:spcPct val="102000"/>
              </a:lnSpc>
              <a:spcBef>
                <a:spcPts val="4380"/>
              </a:spcBef>
              <a:buSzPct val="145161"/>
              <a:buChar char="•"/>
              <a:tabLst>
                <a:tab pos="495934" algn="l"/>
              </a:tabLst>
            </a:pPr>
            <a:r>
              <a:rPr sz="3100" b="1" spc="300" dirty="0">
                <a:latin typeface="Calibri"/>
                <a:cs typeface="Calibri"/>
              </a:rPr>
              <a:t>Marketing: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250" dirty="0">
                <a:latin typeface="Calibri"/>
                <a:cs typeface="Calibri"/>
              </a:rPr>
              <a:t>to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85" dirty="0">
                <a:latin typeface="Calibri"/>
                <a:cs typeface="Calibri"/>
              </a:rPr>
              <a:t>understand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434" dirty="0">
                <a:latin typeface="Calibri"/>
                <a:cs typeface="Calibri"/>
              </a:rPr>
              <a:t>and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20" dirty="0">
                <a:latin typeface="Calibri"/>
                <a:cs typeface="Calibri"/>
              </a:rPr>
              <a:t>quantify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345" dirty="0">
                <a:latin typeface="Calibri"/>
                <a:cs typeface="Calibri"/>
              </a:rPr>
              <a:t>user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05" dirty="0">
                <a:latin typeface="Calibri"/>
                <a:cs typeface="Calibri"/>
              </a:rPr>
              <a:t>experience, </a:t>
            </a:r>
            <a:r>
              <a:rPr sz="3100" b="1" spc="335" dirty="0">
                <a:latin typeface="Calibri"/>
                <a:cs typeface="Calibri"/>
              </a:rPr>
              <a:t>advertising</a:t>
            </a:r>
            <a:r>
              <a:rPr sz="3100" b="1" spc="195" dirty="0">
                <a:latin typeface="Calibri"/>
                <a:cs typeface="Calibri"/>
              </a:rPr>
              <a:t> </a:t>
            </a:r>
            <a:r>
              <a:rPr sz="3100" b="1" spc="330" dirty="0">
                <a:latin typeface="Calibri"/>
                <a:cs typeface="Calibri"/>
              </a:rPr>
              <a:t>efficacy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•"/>
            </a:pPr>
            <a:endParaRPr sz="3650">
              <a:latin typeface="Calibri"/>
              <a:cs typeface="Calibri"/>
            </a:endParaRPr>
          </a:p>
          <a:p>
            <a:pPr marL="495934" indent="-432434">
              <a:lnSpc>
                <a:spcPct val="100000"/>
              </a:lnSpc>
              <a:buSzPct val="145161"/>
              <a:buChar char="•"/>
              <a:tabLst>
                <a:tab pos="495934" algn="l"/>
              </a:tabLst>
            </a:pPr>
            <a:r>
              <a:rPr sz="3100" b="1" spc="335" dirty="0">
                <a:latin typeface="Calibri"/>
                <a:cs typeface="Calibri"/>
              </a:rPr>
              <a:t>Many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270" dirty="0">
                <a:latin typeface="Calibri"/>
                <a:cs typeface="Calibri"/>
              </a:rPr>
              <a:t>others: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05" dirty="0">
                <a:latin typeface="Calibri"/>
                <a:cs typeface="Calibri"/>
              </a:rPr>
              <a:t>conservation,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00" dirty="0">
                <a:latin typeface="Calibri"/>
                <a:cs typeface="Calibri"/>
              </a:rPr>
              <a:t>social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280" dirty="0">
                <a:latin typeface="Calibri"/>
                <a:cs typeface="Calibri"/>
              </a:rPr>
              <a:t>projects,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40" dirty="0">
                <a:latin typeface="Calibri"/>
                <a:cs typeface="Calibri"/>
              </a:rPr>
              <a:t>climate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459" dirty="0">
                <a:latin typeface="Calibri"/>
                <a:cs typeface="Calibri"/>
              </a:rPr>
              <a:t>change</a:t>
            </a:r>
            <a:endParaRPr sz="3100">
              <a:latin typeface="Calibri"/>
              <a:cs typeface="Calibri"/>
            </a:endParaRPr>
          </a:p>
          <a:p>
            <a:pPr marL="495934" indent="-432434">
              <a:lnSpc>
                <a:spcPct val="100000"/>
              </a:lnSpc>
              <a:spcBef>
                <a:spcPts val="4455"/>
              </a:spcBef>
              <a:buSzPct val="145161"/>
              <a:buChar char="•"/>
              <a:tabLst>
                <a:tab pos="495934" algn="l"/>
              </a:tabLst>
            </a:pPr>
            <a:r>
              <a:rPr sz="3100" b="1" spc="305" dirty="0">
                <a:latin typeface="Calibri"/>
                <a:cs typeface="Calibri"/>
              </a:rPr>
              <a:t>Your</a:t>
            </a:r>
            <a:r>
              <a:rPr sz="3100" b="1" spc="155" dirty="0">
                <a:latin typeface="Calibri"/>
                <a:cs typeface="Calibri"/>
              </a:rPr>
              <a:t> </a:t>
            </a:r>
            <a:r>
              <a:rPr sz="3100" b="1" spc="425" dirty="0">
                <a:latin typeface="Calibri"/>
                <a:cs typeface="Calibri"/>
              </a:rPr>
              <a:t>domain</a:t>
            </a:r>
            <a:r>
              <a:rPr sz="3100" b="1" spc="155" dirty="0">
                <a:latin typeface="Calibri"/>
                <a:cs typeface="Calibri"/>
              </a:rPr>
              <a:t> </a:t>
            </a:r>
            <a:r>
              <a:rPr sz="3100" b="1" spc="250" dirty="0">
                <a:latin typeface="Calibri"/>
                <a:cs typeface="Calibri"/>
              </a:rPr>
              <a:t>of</a:t>
            </a:r>
            <a:r>
              <a:rPr sz="3100" b="1" spc="155" dirty="0">
                <a:latin typeface="Calibri"/>
                <a:cs typeface="Calibri"/>
              </a:rPr>
              <a:t> </a:t>
            </a:r>
            <a:r>
              <a:rPr sz="3100" b="1" spc="285" dirty="0">
                <a:latin typeface="Calibri"/>
                <a:cs typeface="Calibri"/>
              </a:rPr>
              <a:t>expertise…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9999" y="4224906"/>
            <a:ext cx="11724640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1575" marR="5080" indent="-3699510">
              <a:lnSpc>
                <a:spcPts val="10880"/>
              </a:lnSpc>
              <a:spcBef>
                <a:spcPts val="100"/>
              </a:spcBef>
            </a:pPr>
            <a:r>
              <a:rPr spc="1070" dirty="0"/>
              <a:t>Course</a:t>
            </a:r>
            <a:r>
              <a:rPr spc="445" dirty="0"/>
              <a:t> </a:t>
            </a:r>
            <a:r>
              <a:rPr spc="910" dirty="0"/>
              <a:t>Introduction </a:t>
            </a:r>
            <a:r>
              <a:rPr dirty="0"/>
              <a:t>&amp;</a:t>
            </a:r>
            <a:r>
              <a:rPr spc="445" dirty="0"/>
              <a:t> </a:t>
            </a:r>
            <a:r>
              <a:rPr spc="880" dirty="0"/>
              <a:t>Goals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2662" y="2310656"/>
            <a:ext cx="2099945" cy="32524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50" b="1" spc="29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26778" y="3886467"/>
            <a:ext cx="1472565" cy="100965"/>
            <a:chOff x="11226778" y="3886467"/>
            <a:chExt cx="1472565" cy="100965"/>
          </a:xfrm>
        </p:grpSpPr>
        <p:sp>
          <p:nvSpPr>
            <p:cNvPr id="4" name="object 4"/>
            <p:cNvSpPr/>
            <p:nvPr/>
          </p:nvSpPr>
          <p:spPr>
            <a:xfrm>
              <a:off x="11226778" y="3936727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29">
                  <a:moveTo>
                    <a:pt x="0" y="0"/>
                  </a:moveTo>
                  <a:lnTo>
                    <a:pt x="1371947" y="0"/>
                  </a:lnTo>
                  <a:lnTo>
                    <a:pt x="138241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98725" y="388646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035489" y="3682818"/>
            <a:ext cx="22364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315" dirty="0">
                <a:latin typeface="Calibri"/>
                <a:cs typeface="Calibri"/>
              </a:rPr>
              <a:t>Predictions</a:t>
            </a:r>
            <a:endParaRPr sz="29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45606" y="3886467"/>
            <a:ext cx="1472565" cy="100965"/>
            <a:chOff x="6845606" y="3886467"/>
            <a:chExt cx="1472565" cy="100965"/>
          </a:xfrm>
        </p:grpSpPr>
        <p:sp>
          <p:nvSpPr>
            <p:cNvPr id="8" name="object 8"/>
            <p:cNvSpPr/>
            <p:nvPr/>
          </p:nvSpPr>
          <p:spPr>
            <a:xfrm>
              <a:off x="6845606" y="3936727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29">
                  <a:moveTo>
                    <a:pt x="0" y="0"/>
                  </a:moveTo>
                  <a:lnTo>
                    <a:pt x="1371947" y="0"/>
                  </a:lnTo>
                  <a:lnTo>
                    <a:pt x="1382418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17553" y="388646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84100" y="3682818"/>
            <a:ext cx="9544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355" dirty="0"/>
              <a:t>Data</a:t>
            </a:r>
            <a:endParaRPr sz="295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85"/>
              </a:spcBef>
            </a:pPr>
            <a:r>
              <a:rPr spc="180" dirty="0"/>
              <a:t>Laurent</a:t>
            </a:r>
            <a:r>
              <a:rPr spc="70" dirty="0"/>
              <a:t> </a:t>
            </a:r>
            <a:r>
              <a:rPr spc="160" dirty="0"/>
              <a:t>Charlin</a:t>
            </a:r>
            <a:r>
              <a:rPr spc="70" dirty="0"/>
              <a:t> </a:t>
            </a:r>
            <a:r>
              <a:rPr spc="170" dirty="0"/>
              <a:t>—</a:t>
            </a:r>
            <a:r>
              <a:rPr spc="70" dirty="0"/>
              <a:t> </a:t>
            </a:r>
            <a:r>
              <a:rPr spc="155" dirty="0"/>
              <a:t>60629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08259" y="7154496"/>
            <a:ext cx="11988800" cy="16402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3840" indent="-243840">
              <a:lnSpc>
                <a:spcPct val="100000"/>
              </a:lnSpc>
              <a:spcBef>
                <a:spcPts val="395"/>
              </a:spcBef>
              <a:buSzPct val="123728"/>
              <a:buChar char="•"/>
              <a:tabLst>
                <a:tab pos="243840" algn="l"/>
              </a:tabLst>
            </a:pPr>
            <a:r>
              <a:rPr sz="2950" b="1" spc="260" dirty="0">
                <a:latin typeface="Calibri"/>
                <a:cs typeface="Calibri"/>
              </a:rPr>
              <a:t>Task:</a:t>
            </a:r>
            <a:r>
              <a:rPr sz="2950" b="1" spc="160" dirty="0">
                <a:latin typeface="Calibri"/>
                <a:cs typeface="Calibri"/>
              </a:rPr>
              <a:t> </a:t>
            </a:r>
            <a:r>
              <a:rPr sz="2950" b="1" spc="335" dirty="0">
                <a:latin typeface="Calibri"/>
                <a:cs typeface="Calibri"/>
              </a:rPr>
              <a:t>Predict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60" dirty="0">
                <a:latin typeface="Calibri"/>
                <a:cs typeface="Calibri"/>
              </a:rPr>
              <a:t>whether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95" dirty="0">
                <a:latin typeface="Calibri"/>
                <a:cs typeface="Calibri"/>
              </a:rPr>
              <a:t>an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440" dirty="0">
                <a:latin typeface="Calibri"/>
                <a:cs typeface="Calibri"/>
              </a:rPr>
              <a:t>image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40" dirty="0">
                <a:latin typeface="Calibri"/>
                <a:cs typeface="Calibri"/>
              </a:rPr>
              <a:t>contains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30" dirty="0">
                <a:latin typeface="Calibri"/>
                <a:cs typeface="Calibri"/>
              </a:rPr>
              <a:t>a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80" dirty="0">
                <a:latin typeface="Calibri"/>
                <a:cs typeface="Calibri"/>
              </a:rPr>
              <a:t>malignant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50" dirty="0">
                <a:latin typeface="Calibri"/>
                <a:cs typeface="Calibri"/>
              </a:rPr>
              <a:t>tumor</a:t>
            </a:r>
            <a:endParaRPr sz="2950">
              <a:latin typeface="Calibri"/>
              <a:cs typeface="Calibri"/>
            </a:endParaRPr>
          </a:p>
          <a:p>
            <a:pPr marL="243840" indent="-243840">
              <a:lnSpc>
                <a:spcPct val="100000"/>
              </a:lnSpc>
              <a:spcBef>
                <a:spcPts val="2095"/>
              </a:spcBef>
              <a:buSzPct val="123728"/>
              <a:buChar char="•"/>
              <a:tabLst>
                <a:tab pos="243840" algn="l"/>
              </a:tabLst>
            </a:pPr>
            <a:r>
              <a:rPr sz="2950" b="1" spc="260" dirty="0">
                <a:latin typeface="Calibri"/>
                <a:cs typeface="Calibri"/>
              </a:rPr>
              <a:t>Task:</a:t>
            </a:r>
            <a:r>
              <a:rPr sz="2950" b="1" spc="160" dirty="0">
                <a:latin typeface="Calibri"/>
                <a:cs typeface="Calibri"/>
              </a:rPr>
              <a:t> </a:t>
            </a:r>
            <a:r>
              <a:rPr sz="2950" b="1" spc="335" dirty="0">
                <a:latin typeface="Calibri"/>
                <a:cs typeface="Calibri"/>
              </a:rPr>
              <a:t>Predict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45" dirty="0">
                <a:latin typeface="Calibri"/>
                <a:cs typeface="Calibri"/>
              </a:rPr>
              <a:t>the</a:t>
            </a:r>
            <a:r>
              <a:rPr sz="2950" b="1" spc="160" dirty="0">
                <a:latin typeface="Calibri"/>
                <a:cs typeface="Calibri"/>
              </a:rPr>
              <a:t> </a:t>
            </a:r>
            <a:r>
              <a:rPr sz="2950" b="1" spc="330" dirty="0">
                <a:latin typeface="Calibri"/>
                <a:cs typeface="Calibri"/>
              </a:rPr>
              <a:t>next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55" dirty="0">
                <a:latin typeface="Calibri"/>
                <a:cs typeface="Calibri"/>
              </a:rPr>
              <a:t>movie</a:t>
            </a:r>
            <a:r>
              <a:rPr sz="2950" b="1" spc="160" dirty="0">
                <a:latin typeface="Calibri"/>
                <a:cs typeface="Calibri"/>
              </a:rPr>
              <a:t> </a:t>
            </a:r>
            <a:r>
              <a:rPr sz="2950" b="1" spc="330" dirty="0">
                <a:latin typeface="Calibri"/>
                <a:cs typeface="Calibri"/>
              </a:rPr>
              <a:t>a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50" dirty="0">
                <a:latin typeface="Calibri"/>
                <a:cs typeface="Calibri"/>
              </a:rPr>
              <a:t>person</a:t>
            </a:r>
            <a:r>
              <a:rPr sz="2950" b="1" spc="160" dirty="0">
                <a:latin typeface="Calibri"/>
                <a:cs typeface="Calibri"/>
              </a:rPr>
              <a:t> </a:t>
            </a:r>
            <a:r>
              <a:rPr sz="2950" b="1" spc="350" dirty="0">
                <a:latin typeface="Calibri"/>
                <a:cs typeface="Calibri"/>
              </a:rPr>
              <a:t>should</a:t>
            </a:r>
            <a:r>
              <a:rPr sz="2950" b="1" spc="165" dirty="0">
                <a:latin typeface="Calibri"/>
                <a:cs typeface="Calibri"/>
              </a:rPr>
              <a:t> </a:t>
            </a:r>
            <a:r>
              <a:rPr sz="2950" b="1" spc="365" dirty="0">
                <a:latin typeface="Calibri"/>
                <a:cs typeface="Calibri"/>
              </a:rPr>
              <a:t>watch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33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3816350">
              <a:lnSpc>
                <a:spcPct val="100000"/>
              </a:lnSpc>
              <a:spcBef>
                <a:spcPts val="105"/>
              </a:spcBef>
            </a:pPr>
            <a:r>
              <a:rPr spc="1005" dirty="0"/>
              <a:t>Logistics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9118" y="6037680"/>
            <a:ext cx="125234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409" dirty="0">
                <a:latin typeface="Calibri"/>
                <a:cs typeface="Calibri"/>
              </a:rPr>
              <a:t>Course</a:t>
            </a:r>
            <a:r>
              <a:rPr sz="3450" b="1" spc="220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syllabus:</a:t>
            </a:r>
            <a:r>
              <a:rPr sz="3450" b="1" spc="225" dirty="0">
                <a:latin typeface="Calibri"/>
                <a:cs typeface="Calibri"/>
              </a:rPr>
              <a:t> </a:t>
            </a:r>
            <a:r>
              <a:rPr sz="2450" b="1" u="sng" spc="1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</a:t>
            </a:r>
            <a:r>
              <a:rPr sz="2450" b="1" u="sng" spc="18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www.cs.toronto.edu/~lcharlin/courses/60629/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34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970915">
              <a:lnSpc>
                <a:spcPct val="100000"/>
              </a:lnSpc>
              <a:spcBef>
                <a:spcPts val="105"/>
              </a:spcBef>
            </a:pPr>
            <a:r>
              <a:rPr spc="1050" dirty="0"/>
              <a:t>Flipped</a:t>
            </a:r>
            <a:r>
              <a:rPr spc="455" dirty="0"/>
              <a:t> </a:t>
            </a:r>
            <a:r>
              <a:rPr spc="1050" dirty="0"/>
              <a:t>Classroom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8162" y="3452720"/>
            <a:ext cx="11784330" cy="6407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385" dirty="0">
                <a:latin typeface="Calibri"/>
                <a:cs typeface="Calibri"/>
              </a:rPr>
              <a:t>Every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40" dirty="0">
                <a:latin typeface="Calibri"/>
                <a:cs typeface="Calibri"/>
              </a:rPr>
              <a:t>week:</a:t>
            </a:r>
            <a:endParaRPr sz="3450">
              <a:latin typeface="Calibri"/>
              <a:cs typeface="Calibri"/>
            </a:endParaRPr>
          </a:p>
          <a:p>
            <a:pPr marL="1248410" lvl="1" indent="-687070">
              <a:lnSpc>
                <a:spcPct val="100000"/>
              </a:lnSpc>
              <a:spcBef>
                <a:spcPts val="5020"/>
              </a:spcBef>
              <a:buAutoNum type="arabicPeriod"/>
              <a:tabLst>
                <a:tab pos="1248410" algn="l"/>
              </a:tabLst>
            </a:pPr>
            <a:r>
              <a:rPr sz="3450" b="1" spc="395" dirty="0">
                <a:latin typeface="Calibri"/>
                <a:cs typeface="Calibri"/>
              </a:rPr>
              <a:t>Class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preparation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15" dirty="0">
                <a:latin typeface="Calibri"/>
                <a:cs typeface="Calibri"/>
              </a:rPr>
              <a:t>(Offline):</a:t>
            </a:r>
            <a:endParaRPr sz="3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4100">
              <a:latin typeface="Calibri"/>
              <a:cs typeface="Calibri"/>
            </a:endParaRPr>
          </a:p>
          <a:p>
            <a:pPr marL="1251585" lvl="2" indent="-480695">
              <a:lnSpc>
                <a:spcPct val="100000"/>
              </a:lnSpc>
              <a:buSzPct val="144927"/>
              <a:buChar char="•"/>
              <a:tabLst>
                <a:tab pos="1251585" algn="l"/>
              </a:tabLst>
            </a:pPr>
            <a:r>
              <a:rPr sz="3450" b="1" spc="405" dirty="0">
                <a:latin typeface="Calibri"/>
                <a:cs typeface="Calibri"/>
              </a:rPr>
              <a:t>Weekly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35" dirty="0">
                <a:latin typeface="Calibri"/>
                <a:cs typeface="Calibri"/>
              </a:rPr>
              <a:t>material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(</a:t>
            </a:r>
            <a:r>
              <a:rPr sz="3450" b="1" spc="355" dirty="0">
                <a:solidFill>
                  <a:srgbClr val="929292"/>
                </a:solidFill>
                <a:latin typeface="Calibri"/>
                <a:cs typeface="Calibri"/>
              </a:rPr>
              <a:t>~90</a:t>
            </a:r>
            <a:r>
              <a:rPr sz="3450" b="1" spc="190" dirty="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sz="3450" b="1" spc="375" dirty="0">
                <a:solidFill>
                  <a:srgbClr val="929292"/>
                </a:solidFill>
                <a:latin typeface="Calibri"/>
                <a:cs typeface="Calibri"/>
              </a:rPr>
              <a:t>minutes</a:t>
            </a:r>
            <a:r>
              <a:rPr sz="3450" b="1" spc="375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1617980" lvl="3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1617980" algn="l"/>
              </a:tabLst>
            </a:pPr>
            <a:r>
              <a:rPr sz="3450" b="1" spc="405" dirty="0">
                <a:latin typeface="Calibri"/>
                <a:cs typeface="Calibri"/>
              </a:rPr>
              <a:t>Reading,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50" dirty="0">
                <a:latin typeface="Calibri"/>
                <a:cs typeface="Calibri"/>
              </a:rPr>
              <a:t>watching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capsules</a:t>
            </a:r>
            <a:endParaRPr sz="3450">
              <a:latin typeface="Calibri"/>
              <a:cs typeface="Calibri"/>
            </a:endParaRPr>
          </a:p>
          <a:p>
            <a:pPr marL="1248410" lvl="1" indent="-687070">
              <a:lnSpc>
                <a:spcPct val="100000"/>
              </a:lnSpc>
              <a:spcBef>
                <a:spcPts val="5020"/>
              </a:spcBef>
              <a:buAutoNum type="arabicPeriod"/>
              <a:tabLst>
                <a:tab pos="1248410" algn="l"/>
              </a:tabLst>
            </a:pPr>
            <a:r>
              <a:rPr sz="3450" b="1" spc="395" dirty="0">
                <a:latin typeface="Calibri"/>
                <a:cs typeface="Calibri"/>
              </a:rPr>
              <a:t>Class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time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(Online):</a:t>
            </a:r>
            <a:endParaRPr sz="3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4100">
              <a:latin typeface="Calibri"/>
              <a:cs typeface="Calibri"/>
            </a:endParaRPr>
          </a:p>
          <a:p>
            <a:pPr marL="1251585" lvl="2" indent="-480695">
              <a:lnSpc>
                <a:spcPct val="100000"/>
              </a:lnSpc>
              <a:buSzPct val="144927"/>
              <a:buChar char="•"/>
              <a:tabLst>
                <a:tab pos="1251585" algn="l"/>
              </a:tabLst>
            </a:pPr>
            <a:r>
              <a:rPr sz="3450" b="1" spc="434" dirty="0">
                <a:latin typeface="Calibri"/>
                <a:cs typeface="Calibri"/>
              </a:rPr>
              <a:t>Summary,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Q&amp;A,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25" dirty="0">
                <a:latin typeface="Calibri"/>
                <a:cs typeface="Calibri"/>
              </a:rPr>
              <a:t>problem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solving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130" dirty="0">
                <a:latin typeface="Calibri"/>
                <a:cs typeface="Calibri"/>
              </a:rPr>
              <a:t>(</a:t>
            </a:r>
            <a:r>
              <a:rPr sz="3450" b="1" spc="130" dirty="0">
                <a:solidFill>
                  <a:srgbClr val="929292"/>
                </a:solidFill>
                <a:latin typeface="Calibri"/>
                <a:cs typeface="Calibri"/>
              </a:rPr>
              <a:t>120</a:t>
            </a:r>
            <a:r>
              <a:rPr sz="3450" b="1" spc="185" dirty="0">
                <a:solidFill>
                  <a:srgbClr val="929292"/>
                </a:solidFill>
                <a:latin typeface="Calibri"/>
                <a:cs typeface="Calibri"/>
              </a:rPr>
              <a:t> </a:t>
            </a:r>
            <a:r>
              <a:rPr sz="3450" b="1" spc="375" dirty="0">
                <a:solidFill>
                  <a:srgbClr val="929292"/>
                </a:solidFill>
                <a:latin typeface="Calibri"/>
                <a:cs typeface="Calibri"/>
              </a:rPr>
              <a:t>minutes</a:t>
            </a:r>
            <a:r>
              <a:rPr sz="3450" b="1" spc="375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35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787525" marR="5080" indent="-1775460">
              <a:lnSpc>
                <a:spcPts val="8820"/>
              </a:lnSpc>
              <a:spcBef>
                <a:spcPts val="55"/>
              </a:spcBef>
            </a:pPr>
            <a:r>
              <a:rPr sz="7200" spc="965" dirty="0"/>
              <a:t>Suggestions</a:t>
            </a:r>
            <a:r>
              <a:rPr sz="7200" spc="375" dirty="0"/>
              <a:t> </a:t>
            </a:r>
            <a:r>
              <a:rPr sz="7200" spc="505" dirty="0"/>
              <a:t>for</a:t>
            </a:r>
            <a:r>
              <a:rPr sz="7200" spc="375" dirty="0"/>
              <a:t> </a:t>
            </a:r>
            <a:r>
              <a:rPr sz="7200" spc="855" dirty="0"/>
              <a:t>navigating </a:t>
            </a:r>
            <a:r>
              <a:rPr sz="7200" spc="815" dirty="0"/>
              <a:t>a</a:t>
            </a:r>
            <a:r>
              <a:rPr sz="7200" spc="375" dirty="0"/>
              <a:t> </a:t>
            </a:r>
            <a:r>
              <a:rPr sz="7200" spc="725" dirty="0"/>
              <a:t>flipped</a:t>
            </a:r>
            <a:r>
              <a:rPr sz="7200" spc="375" dirty="0"/>
              <a:t> </a:t>
            </a:r>
            <a:r>
              <a:rPr sz="7200" spc="830" dirty="0"/>
              <a:t>classroom</a:t>
            </a:r>
            <a:endParaRPr sz="7200"/>
          </a:p>
        </p:txBody>
      </p:sp>
      <p:sp>
        <p:nvSpPr>
          <p:cNvPr id="3" name="object 3"/>
          <p:cNvSpPr txBox="1"/>
          <p:nvPr/>
        </p:nvSpPr>
        <p:spPr>
          <a:xfrm>
            <a:off x="3650862" y="3182553"/>
            <a:ext cx="12665710" cy="6595745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060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345" dirty="0">
                <a:latin typeface="Calibri"/>
                <a:cs typeface="Calibri"/>
              </a:rPr>
              <a:t>In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class: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560" dirty="0">
                <a:latin typeface="Calibri"/>
                <a:cs typeface="Calibri"/>
              </a:rPr>
              <a:t>Come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prepared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455" dirty="0">
                <a:latin typeface="Calibri"/>
                <a:cs typeface="Calibri"/>
              </a:rPr>
              <a:t>Watch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9" dirty="0">
                <a:latin typeface="Calibri"/>
                <a:cs typeface="Calibri"/>
              </a:rPr>
              <a:t>capsules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34" dirty="0">
                <a:latin typeface="Calibri"/>
                <a:cs typeface="Calibri"/>
              </a:rPr>
              <a:t>ahead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time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520" dirty="0">
                <a:latin typeface="Calibri"/>
                <a:cs typeface="Calibri"/>
              </a:rPr>
              <a:t>Do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readings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325" dirty="0">
                <a:latin typeface="Calibri"/>
                <a:cs typeface="Calibri"/>
              </a:rPr>
              <a:t>Write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84" dirty="0">
                <a:latin typeface="Calibri"/>
                <a:cs typeface="Calibri"/>
              </a:rPr>
              <a:t>down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45" dirty="0">
                <a:latin typeface="Calibri"/>
                <a:cs typeface="Calibri"/>
              </a:rPr>
              <a:t>your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questions</a:t>
            </a:r>
            <a:endParaRPr sz="3450">
              <a:latin typeface="Calibri"/>
              <a:cs typeface="Calibri"/>
            </a:endParaRPr>
          </a:p>
          <a:p>
            <a:pPr marL="506095" marR="17780" indent="-481330">
              <a:lnSpc>
                <a:spcPct val="103600"/>
              </a:lnSpc>
              <a:spcBef>
                <a:spcPts val="4870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370" dirty="0">
                <a:latin typeface="Calibri"/>
                <a:cs typeface="Calibri"/>
              </a:rPr>
              <a:t>Capsules: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Stay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active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60" dirty="0">
                <a:latin typeface="Calibri"/>
                <a:cs typeface="Calibri"/>
              </a:rPr>
              <a:t>while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50" dirty="0">
                <a:latin typeface="Calibri"/>
                <a:cs typeface="Calibri"/>
              </a:rPr>
              <a:t>watching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capsules </a:t>
            </a:r>
            <a:r>
              <a:rPr sz="3450" b="1" spc="170" dirty="0">
                <a:latin typeface="Calibri"/>
                <a:cs typeface="Calibri"/>
              </a:rPr>
              <a:t>(e.g.,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take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0" dirty="0">
                <a:latin typeface="Calibri"/>
                <a:cs typeface="Calibri"/>
              </a:rPr>
              <a:t>notes,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pause,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555" dirty="0">
                <a:latin typeface="Calibri"/>
                <a:cs typeface="Calibri"/>
              </a:rPr>
              <a:t>go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back,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think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how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00" dirty="0">
                <a:latin typeface="Calibri"/>
                <a:cs typeface="Calibri"/>
              </a:rPr>
              <a:t>it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15" dirty="0">
                <a:latin typeface="Calibri"/>
                <a:cs typeface="Calibri"/>
              </a:rPr>
              <a:t>fits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in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broader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context)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36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5"/>
              </a:spcBef>
            </a:pPr>
            <a:r>
              <a:rPr spc="835" dirty="0"/>
              <a:t>Fit</a:t>
            </a:r>
            <a:r>
              <a:rPr spc="455" dirty="0"/>
              <a:t> </a:t>
            </a:r>
            <a:r>
              <a:rPr spc="955" dirty="0"/>
              <a:t>with</a:t>
            </a:r>
            <a:r>
              <a:rPr spc="455" dirty="0"/>
              <a:t> </a:t>
            </a:r>
            <a:r>
              <a:rPr spc="910" dirty="0"/>
              <a:t>other</a:t>
            </a:r>
            <a:r>
              <a:rPr spc="455" dirty="0"/>
              <a:t> </a:t>
            </a:r>
            <a:r>
              <a:rPr spc="1019" dirty="0"/>
              <a:t>courses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0862" y="2848356"/>
            <a:ext cx="12513310" cy="7361555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419734" indent="-394335">
              <a:lnSpc>
                <a:spcPct val="100000"/>
              </a:lnSpc>
              <a:spcBef>
                <a:spcPts val="2050"/>
              </a:spcBef>
              <a:buSzPct val="146428"/>
              <a:buChar char="•"/>
              <a:tabLst>
                <a:tab pos="419734" algn="l"/>
              </a:tabLst>
            </a:pPr>
            <a:r>
              <a:rPr sz="2800" b="1" spc="515" dirty="0">
                <a:latin typeface="Calibri"/>
                <a:cs typeface="Calibri"/>
              </a:rPr>
              <a:t>HEC</a:t>
            </a:r>
            <a:endParaRPr sz="2800">
              <a:latin typeface="Calibri"/>
              <a:cs typeface="Calibri"/>
            </a:endParaRPr>
          </a:p>
          <a:p>
            <a:pPr marL="786130" lvl="1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786130" algn="l"/>
              </a:tabLst>
            </a:pPr>
            <a:r>
              <a:rPr sz="2800" b="1" spc="520" dirty="0">
                <a:latin typeface="Calibri"/>
                <a:cs typeface="Calibri"/>
              </a:rPr>
              <a:t>PhD</a:t>
            </a:r>
            <a:r>
              <a:rPr sz="2800" b="1" spc="160" dirty="0">
                <a:latin typeface="Calibri"/>
                <a:cs typeface="Calibri"/>
              </a:rPr>
              <a:t> </a:t>
            </a:r>
            <a:r>
              <a:rPr sz="2800" b="1" spc="235" dirty="0">
                <a:latin typeface="Calibri"/>
                <a:cs typeface="Calibri"/>
              </a:rPr>
              <a:t>level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35" dirty="0">
                <a:latin typeface="Calibri"/>
                <a:cs typeface="Calibri"/>
              </a:rPr>
              <a:t>(originally)</a:t>
            </a:r>
            <a:endParaRPr sz="2800">
              <a:latin typeface="Calibri"/>
              <a:cs typeface="Calibri"/>
            </a:endParaRPr>
          </a:p>
          <a:p>
            <a:pPr marL="786130" lvl="1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786130" algn="l"/>
              </a:tabLst>
            </a:pPr>
            <a:r>
              <a:rPr sz="2800" b="1" spc="330" dirty="0">
                <a:latin typeface="Calibri"/>
                <a:cs typeface="Calibri"/>
              </a:rPr>
              <a:t>Computationally</a:t>
            </a:r>
            <a:r>
              <a:rPr sz="2800" b="1" spc="190" dirty="0">
                <a:latin typeface="Calibri"/>
                <a:cs typeface="Calibri"/>
              </a:rPr>
              <a:t> </a:t>
            </a:r>
            <a:r>
              <a:rPr sz="2800" b="1" spc="280" dirty="0">
                <a:latin typeface="Calibri"/>
                <a:cs typeface="Calibri"/>
              </a:rPr>
              <a:t>oriented</a:t>
            </a:r>
            <a:endParaRPr sz="2800">
              <a:latin typeface="Calibri"/>
              <a:cs typeface="Calibri"/>
            </a:endParaRPr>
          </a:p>
          <a:p>
            <a:pPr marL="786130" lvl="1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786130" algn="l"/>
              </a:tabLst>
            </a:pPr>
            <a:r>
              <a:rPr sz="2800" b="1" spc="335" dirty="0">
                <a:latin typeface="Calibri"/>
                <a:cs typeface="Calibri"/>
              </a:rPr>
              <a:t>Prequel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220" dirty="0">
                <a:latin typeface="Calibri"/>
                <a:cs typeface="Calibri"/>
              </a:rPr>
              <a:t>to</a:t>
            </a:r>
            <a:endParaRPr sz="2800">
              <a:latin typeface="Calibri"/>
              <a:cs typeface="Calibri"/>
            </a:endParaRPr>
          </a:p>
          <a:p>
            <a:pPr marL="1152525" lvl="2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1152525" algn="l"/>
              </a:tabLst>
            </a:pPr>
            <a:r>
              <a:rPr sz="2800" b="1" spc="340" dirty="0">
                <a:latin typeface="Calibri"/>
                <a:cs typeface="Calibri"/>
              </a:rPr>
              <a:t>Machine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65" dirty="0">
                <a:latin typeface="Calibri"/>
                <a:cs typeface="Calibri"/>
              </a:rPr>
              <a:t>Learning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75" dirty="0">
                <a:latin typeface="Calibri"/>
                <a:cs typeface="Calibri"/>
              </a:rPr>
              <a:t>II: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425" dirty="0">
                <a:latin typeface="Calibri"/>
                <a:cs typeface="Calibri"/>
              </a:rPr>
              <a:t>Deep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65" dirty="0">
                <a:latin typeface="Calibri"/>
                <a:cs typeface="Calibri"/>
              </a:rPr>
              <a:t>Learning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10" dirty="0">
                <a:latin typeface="Calibri"/>
                <a:cs typeface="Calibri"/>
              </a:rPr>
              <a:t>(MATH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35" dirty="0">
                <a:latin typeface="Calibri"/>
                <a:cs typeface="Calibri"/>
              </a:rPr>
              <a:t>60630A)</a:t>
            </a:r>
            <a:endParaRPr sz="2800">
              <a:latin typeface="Calibri"/>
              <a:cs typeface="Calibri"/>
            </a:endParaRPr>
          </a:p>
          <a:p>
            <a:pPr marL="1152525" lvl="2" indent="-394335">
              <a:lnSpc>
                <a:spcPct val="100000"/>
              </a:lnSpc>
              <a:spcBef>
                <a:spcPts val="4100"/>
              </a:spcBef>
              <a:buSzPct val="146428"/>
              <a:buChar char="•"/>
              <a:tabLst>
                <a:tab pos="1152525" algn="l"/>
              </a:tabLst>
            </a:pPr>
            <a:r>
              <a:rPr sz="2800" b="1" spc="305" dirty="0">
                <a:latin typeface="Calibri"/>
                <a:cs typeface="Calibri"/>
              </a:rPr>
              <a:t>Trustworthy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340" dirty="0">
                <a:latin typeface="Calibri"/>
                <a:cs typeface="Calibri"/>
              </a:rPr>
              <a:t>Machine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365" dirty="0">
                <a:latin typeface="Calibri"/>
                <a:cs typeface="Calibri"/>
              </a:rPr>
              <a:t>Learning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310" dirty="0">
                <a:latin typeface="Calibri"/>
                <a:cs typeface="Calibri"/>
              </a:rPr>
              <a:t>(MATH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335" dirty="0">
                <a:latin typeface="Calibri"/>
                <a:cs typeface="Calibri"/>
              </a:rPr>
              <a:t>80630)</a:t>
            </a:r>
            <a:endParaRPr sz="2800">
              <a:latin typeface="Calibri"/>
              <a:cs typeface="Calibri"/>
            </a:endParaRPr>
          </a:p>
          <a:p>
            <a:pPr marL="419734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419734" algn="l"/>
              </a:tabLst>
            </a:pPr>
            <a:r>
              <a:rPr sz="2800" b="1" spc="345" dirty="0">
                <a:latin typeface="Calibri"/>
                <a:cs typeface="Calibri"/>
              </a:rPr>
              <a:t>Other</a:t>
            </a:r>
            <a:r>
              <a:rPr sz="2800" b="1" spc="170" dirty="0">
                <a:latin typeface="Calibri"/>
                <a:cs typeface="Calibri"/>
              </a:rPr>
              <a:t> </a:t>
            </a:r>
            <a:r>
              <a:rPr sz="2800" b="1" spc="380" dirty="0">
                <a:latin typeface="Calibri"/>
                <a:cs typeface="Calibri"/>
              </a:rPr>
              <a:t>ML</a:t>
            </a:r>
            <a:r>
              <a:rPr sz="2800" b="1" spc="170" dirty="0">
                <a:latin typeface="Calibri"/>
                <a:cs typeface="Calibri"/>
              </a:rPr>
              <a:t> </a:t>
            </a:r>
            <a:r>
              <a:rPr sz="2800" b="1" spc="335" dirty="0">
                <a:latin typeface="Calibri"/>
                <a:cs typeface="Calibri"/>
              </a:rPr>
              <a:t>courses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280" dirty="0">
                <a:latin typeface="Calibri"/>
                <a:cs typeface="Calibri"/>
              </a:rPr>
              <a:t>in</a:t>
            </a:r>
            <a:r>
              <a:rPr sz="2800" b="1" spc="170" dirty="0">
                <a:latin typeface="Calibri"/>
                <a:cs typeface="Calibri"/>
              </a:rPr>
              <a:t> </a:t>
            </a:r>
            <a:r>
              <a:rPr sz="2800" b="1" spc="265" dirty="0">
                <a:latin typeface="Calibri"/>
                <a:cs typeface="Calibri"/>
              </a:rPr>
              <a:t>Montreal</a:t>
            </a:r>
            <a:r>
              <a:rPr sz="2800" b="1" spc="170" dirty="0">
                <a:latin typeface="Calibri"/>
                <a:cs typeface="Calibri"/>
              </a:rPr>
              <a:t> </a:t>
            </a:r>
            <a:r>
              <a:rPr sz="2800" b="1" spc="210" dirty="0">
                <a:latin typeface="Calibri"/>
                <a:cs typeface="Calibri"/>
              </a:rPr>
              <a:t>(U.Montreal,</a:t>
            </a:r>
            <a:r>
              <a:rPr sz="2800" b="1" spc="175" dirty="0">
                <a:latin typeface="Calibri"/>
                <a:cs typeface="Calibri"/>
              </a:rPr>
              <a:t> </a:t>
            </a:r>
            <a:r>
              <a:rPr sz="2800" b="1" spc="320" dirty="0">
                <a:latin typeface="Calibri"/>
                <a:cs typeface="Calibri"/>
              </a:rPr>
              <a:t>Polytechnique,</a:t>
            </a:r>
            <a:r>
              <a:rPr sz="2800" b="1" spc="170" dirty="0">
                <a:latin typeface="Calibri"/>
                <a:cs typeface="Calibri"/>
              </a:rPr>
              <a:t> </a:t>
            </a:r>
            <a:r>
              <a:rPr sz="2800" b="1" spc="250" dirty="0">
                <a:latin typeface="Calibri"/>
                <a:cs typeface="Calibri"/>
              </a:rPr>
              <a:t>Mcgill)</a:t>
            </a:r>
            <a:endParaRPr sz="2800">
              <a:latin typeface="Calibri"/>
              <a:cs typeface="Calibri"/>
            </a:endParaRPr>
          </a:p>
          <a:p>
            <a:pPr marL="786130" lvl="1" indent="-394335">
              <a:lnSpc>
                <a:spcPct val="100000"/>
              </a:lnSpc>
              <a:spcBef>
                <a:spcPts val="4095"/>
              </a:spcBef>
              <a:buSzPct val="146428"/>
              <a:buChar char="•"/>
              <a:tabLst>
                <a:tab pos="786130" algn="l"/>
              </a:tabLst>
            </a:pPr>
            <a:r>
              <a:rPr sz="2800" b="1" spc="265" dirty="0">
                <a:latin typeface="Calibri"/>
                <a:cs typeface="Calibri"/>
              </a:rPr>
              <a:t>More</a:t>
            </a:r>
            <a:r>
              <a:rPr sz="2800" b="1" spc="160" dirty="0">
                <a:latin typeface="Calibri"/>
                <a:cs typeface="Calibri"/>
              </a:rPr>
              <a:t> </a:t>
            </a:r>
            <a:r>
              <a:rPr sz="2800" b="1" spc="320" dirty="0">
                <a:latin typeface="Calibri"/>
                <a:cs typeface="Calibri"/>
              </a:rPr>
              <a:t>applied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60" dirty="0">
                <a:latin typeface="Calibri"/>
                <a:cs typeface="Calibri"/>
              </a:rPr>
              <a:t>(similar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245" dirty="0">
                <a:latin typeface="Calibri"/>
                <a:cs typeface="Calibri"/>
              </a:rPr>
              <a:t>to</a:t>
            </a:r>
            <a:r>
              <a:rPr sz="2800" b="1" spc="165" dirty="0">
                <a:latin typeface="Calibri"/>
                <a:cs typeface="Calibri"/>
              </a:rPr>
              <a:t> </a:t>
            </a:r>
            <a:r>
              <a:rPr sz="2800" b="1" spc="390" dirty="0">
                <a:latin typeface="Calibri"/>
                <a:cs typeface="Calibri"/>
              </a:rPr>
              <a:t>COMP-</a:t>
            </a:r>
            <a:r>
              <a:rPr sz="2800" b="1" spc="180" dirty="0">
                <a:latin typeface="Calibri"/>
                <a:cs typeface="Calibri"/>
              </a:rPr>
              <a:t>551@McGill)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554" y="3850743"/>
            <a:ext cx="11984990" cy="35248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 indent="2226310">
              <a:lnSpc>
                <a:spcPts val="9230"/>
              </a:lnSpc>
              <a:spcBef>
                <a:spcPts val="284"/>
              </a:spcBef>
            </a:pPr>
            <a:r>
              <a:rPr sz="7550" spc="855" dirty="0"/>
              <a:t>Short</a:t>
            </a:r>
            <a:r>
              <a:rPr sz="7550" spc="385" dirty="0"/>
              <a:t> </a:t>
            </a:r>
            <a:r>
              <a:rPr sz="7550" spc="740" dirty="0"/>
              <a:t>review</a:t>
            </a:r>
            <a:r>
              <a:rPr sz="7550" spc="385" dirty="0"/>
              <a:t> </a:t>
            </a:r>
            <a:r>
              <a:rPr sz="7550" spc="585" dirty="0"/>
              <a:t>of </a:t>
            </a:r>
            <a:r>
              <a:rPr sz="7550" spc="650" dirty="0"/>
              <a:t>linear</a:t>
            </a:r>
            <a:r>
              <a:rPr sz="7550" spc="405" dirty="0"/>
              <a:t> </a:t>
            </a:r>
            <a:r>
              <a:rPr sz="7550" spc="745" dirty="0"/>
              <a:t>algebra,</a:t>
            </a:r>
            <a:r>
              <a:rPr sz="7550" spc="409" dirty="0"/>
              <a:t> </a:t>
            </a:r>
            <a:r>
              <a:rPr sz="7550" spc="630" dirty="0"/>
              <a:t>statistics,</a:t>
            </a:r>
            <a:endParaRPr sz="7550"/>
          </a:p>
          <a:p>
            <a:pPr marL="1815464">
              <a:lnSpc>
                <a:spcPts val="8900"/>
              </a:lnSpc>
            </a:pPr>
            <a:r>
              <a:rPr sz="7550" spc="1035" dirty="0"/>
              <a:t>and</a:t>
            </a:r>
            <a:r>
              <a:rPr sz="7550" spc="385" dirty="0"/>
              <a:t> </a:t>
            </a:r>
            <a:r>
              <a:rPr sz="7550" spc="685" dirty="0"/>
              <a:t>probabilities</a:t>
            </a:r>
            <a:endParaRPr sz="75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38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63562" y="4779905"/>
            <a:ext cx="10909935" cy="171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480" dirty="0">
                <a:latin typeface="Calibri"/>
                <a:cs typeface="Calibri"/>
              </a:rPr>
              <a:t>Based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on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chapters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2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70" dirty="0">
                <a:latin typeface="Calibri"/>
                <a:cs typeface="Calibri"/>
              </a:rPr>
              <a:t>and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3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9" dirty="0">
                <a:latin typeface="Calibri"/>
                <a:cs typeface="Calibri"/>
              </a:rPr>
              <a:t>“Deep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Learning”</a:t>
            </a:r>
            <a:endParaRPr sz="3450">
              <a:latin typeface="Calibri"/>
              <a:cs typeface="Calibri"/>
            </a:endParaRPr>
          </a:p>
          <a:p>
            <a:pPr marL="389255">
              <a:lnSpc>
                <a:spcPct val="100000"/>
              </a:lnSpc>
              <a:spcBef>
                <a:spcPts val="5020"/>
              </a:spcBef>
            </a:pPr>
            <a:r>
              <a:rPr sz="3450" b="1" u="sng" spc="3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http://</a:t>
            </a:r>
            <a:r>
              <a:rPr sz="3450" b="1" u="sng" spc="3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www.deeplearningbook.org/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39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2199640">
              <a:lnSpc>
                <a:spcPct val="100000"/>
              </a:lnSpc>
              <a:spcBef>
                <a:spcPts val="105"/>
              </a:spcBef>
            </a:pPr>
            <a:r>
              <a:rPr spc="955" dirty="0"/>
              <a:t>Linear</a:t>
            </a:r>
            <a:r>
              <a:rPr spc="455" dirty="0"/>
              <a:t> </a:t>
            </a:r>
            <a:r>
              <a:rPr spc="1015" dirty="0"/>
              <a:t>algebra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562" y="4646401"/>
            <a:ext cx="53092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300" dirty="0">
                <a:latin typeface="Calibri"/>
                <a:cs typeface="Calibri"/>
              </a:rPr>
              <a:t>Scalar: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single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value.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17102" y="5445459"/>
            <a:ext cx="11982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8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90" dirty="0">
                <a:latin typeface="Calibri"/>
                <a:cs typeface="Calibri"/>
              </a:rPr>
              <a:t>3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79515" y="7096227"/>
            <a:ext cx="28257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450" dirty="0">
                <a:latin typeface="Calibri"/>
                <a:cs typeface="Calibri"/>
              </a:rPr>
              <a:t>D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8162" y="5268131"/>
            <a:ext cx="8169275" cy="338582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5365750">
              <a:lnSpc>
                <a:spcPct val="100000"/>
              </a:lnSpc>
              <a:spcBef>
                <a:spcPts val="1180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5" dirty="0">
                <a:latin typeface="Verdana"/>
                <a:cs typeface="Verdana"/>
              </a:rPr>
              <a:t> </a:t>
            </a:r>
            <a:r>
              <a:rPr sz="3700" spc="-25" dirty="0">
                <a:latin typeface="Arial"/>
                <a:cs typeface="Arial"/>
              </a:rPr>
              <a:t>R</a:t>
            </a:r>
            <a:r>
              <a:rPr sz="3700" i="1" spc="-25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-50" dirty="0">
                <a:latin typeface="Arial"/>
                <a:cs typeface="Arial"/>
              </a:rPr>
              <a:t>N</a:t>
            </a:r>
            <a:endParaRPr sz="3700">
              <a:latin typeface="Arial"/>
              <a:cs typeface="Arial"/>
            </a:endParaRPr>
          </a:p>
          <a:p>
            <a:pPr marL="518795" indent="-480695">
              <a:lnSpc>
                <a:spcPct val="100000"/>
              </a:lnSpc>
              <a:spcBef>
                <a:spcPts val="304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275" dirty="0">
                <a:latin typeface="Calibri"/>
                <a:cs typeface="Calibri"/>
              </a:rPr>
              <a:t>Vector: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an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00" dirty="0">
                <a:latin typeface="Calibri"/>
                <a:cs typeface="Calibri"/>
              </a:rPr>
              <a:t>array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values.</a:t>
            </a:r>
            <a:endParaRPr sz="3450">
              <a:latin typeface="Calibri"/>
              <a:cs typeface="Calibri"/>
            </a:endParaRPr>
          </a:p>
          <a:p>
            <a:pPr marL="5265420">
              <a:lnSpc>
                <a:spcPct val="100000"/>
              </a:lnSpc>
              <a:spcBef>
                <a:spcPts val="2105"/>
              </a:spcBef>
              <a:tabLst>
                <a:tab pos="6734175" algn="l"/>
              </a:tabLst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i="1" spc="200" dirty="0">
                <a:latin typeface="Verdana"/>
                <a:cs typeface="Verdana"/>
              </a:rPr>
              <a:t>   </a:t>
            </a:r>
            <a:r>
              <a:rPr sz="3700" spc="-50" dirty="0">
                <a:latin typeface="Arial"/>
                <a:cs typeface="Arial"/>
              </a:rPr>
              <a:t>R</a:t>
            </a:r>
            <a:r>
              <a:rPr sz="3700" dirty="0">
                <a:latin typeface="Arial"/>
                <a:cs typeface="Arial"/>
              </a:rPr>
              <a:t>	</a:t>
            </a:r>
            <a:r>
              <a:rPr sz="3700" i="1" spc="-20" dirty="0">
                <a:latin typeface="Arial"/>
                <a:cs typeface="Arial"/>
              </a:rPr>
              <a:t>,</a:t>
            </a:r>
            <a:r>
              <a:rPr sz="3700" i="1" spc="-409" dirty="0">
                <a:latin typeface="Arial"/>
                <a:cs typeface="Arial"/>
              </a:rPr>
              <a:t> </a:t>
            </a: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i="1" spc="200" dirty="0">
                <a:latin typeface="Verdana"/>
                <a:cs typeface="Verdana"/>
              </a:rPr>
              <a:t>   </a:t>
            </a:r>
            <a:r>
              <a:rPr sz="3700" spc="-50" dirty="0">
                <a:latin typeface="Arial"/>
                <a:cs typeface="Arial"/>
              </a:rPr>
              <a:t>N</a:t>
            </a:r>
            <a:endParaRPr sz="3700">
              <a:latin typeface="Arial"/>
              <a:cs typeface="Arial"/>
            </a:endParaRPr>
          </a:p>
          <a:p>
            <a:pPr marL="518795" indent="-480695">
              <a:lnSpc>
                <a:spcPct val="100000"/>
              </a:lnSpc>
              <a:spcBef>
                <a:spcPts val="276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215" dirty="0">
                <a:latin typeface="Calibri"/>
                <a:cs typeface="Calibri"/>
              </a:rPr>
              <a:t>Matrix: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table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values.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56951" y="7096227"/>
            <a:ext cx="28257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450" dirty="0">
                <a:latin typeface="Calibri"/>
                <a:cs typeface="Calibri"/>
              </a:rPr>
              <a:t>D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77158" y="7104614"/>
            <a:ext cx="796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-50" dirty="0">
                <a:latin typeface="Lucida Sans Unicode"/>
                <a:cs typeface="Lucida Sans Unicode"/>
              </a:rPr>
              <a:t>=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53145" y="6160820"/>
            <a:ext cx="663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-360" dirty="0">
                <a:latin typeface="Arial"/>
                <a:cs typeface="Arial"/>
              </a:rPr>
              <a:t></a:t>
            </a:r>
            <a:r>
              <a:rPr sz="5550" spc="-540" baseline="-44294" dirty="0">
                <a:latin typeface="Calibri"/>
                <a:cs typeface="Calibri"/>
              </a:rPr>
              <a:t>3</a:t>
            </a:r>
            <a:endParaRPr sz="5550" baseline="-4429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95656" y="7099902"/>
            <a:ext cx="2940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235" dirty="0">
                <a:latin typeface="Calibri"/>
                <a:cs typeface="Calibri"/>
              </a:rPr>
              <a:t>4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91886" y="7662974"/>
            <a:ext cx="3022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00" dirty="0">
                <a:latin typeface="Calibri"/>
                <a:cs typeface="Calibri"/>
              </a:rPr>
              <a:t>2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78545" y="7005664"/>
            <a:ext cx="9277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1980" algn="l"/>
              </a:tabLst>
            </a:pPr>
            <a:r>
              <a:rPr sz="3700" spc="-495" dirty="0">
                <a:latin typeface="Arial"/>
                <a:cs typeface="Arial"/>
              </a:rPr>
              <a:t></a:t>
            </a:r>
            <a:r>
              <a:rPr sz="3700" dirty="0">
                <a:latin typeface="Arial"/>
                <a:cs typeface="Arial"/>
              </a:rPr>
              <a:t>	</a:t>
            </a:r>
            <a:r>
              <a:rPr sz="3700" spc="-1265" dirty="0">
                <a:latin typeface="Arial"/>
                <a:cs typeface="Arial"/>
              </a:rPr>
              <a:t></a:t>
            </a:r>
            <a:endParaRPr sz="3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94900" y="8897817"/>
            <a:ext cx="8693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-50" dirty="0">
                <a:latin typeface="Lucida Sans Unicode"/>
                <a:cs typeface="Lucida Sans Unicode"/>
              </a:rPr>
              <a:t>=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69320" y="8235795"/>
            <a:ext cx="273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35" dirty="0">
                <a:latin typeface="Trajan Pro"/>
                <a:cs typeface="Trajan Pro"/>
              </a:rPr>
              <a:t>l</a:t>
            </a:r>
            <a:endParaRPr sz="3700">
              <a:latin typeface="Trajan Pro"/>
              <a:cs typeface="Trajan Pr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17166" y="8611334"/>
            <a:ext cx="1802764" cy="1152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440"/>
              </a:lnSpc>
              <a:spcBef>
                <a:spcPts val="95"/>
              </a:spcBef>
              <a:tabLst>
                <a:tab pos="756920" algn="l"/>
                <a:tab pos="1505585" algn="l"/>
              </a:tabLst>
            </a:pPr>
            <a:r>
              <a:rPr sz="3700" spc="190" dirty="0">
                <a:latin typeface="Calibri"/>
                <a:cs typeface="Calibri"/>
              </a:rPr>
              <a:t>3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175" dirty="0">
                <a:latin typeface="Calibri"/>
                <a:cs typeface="Calibri"/>
              </a:rPr>
              <a:t>4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250" dirty="0">
                <a:latin typeface="Calibri"/>
                <a:cs typeface="Calibri"/>
              </a:rPr>
              <a:t>2</a:t>
            </a:r>
            <a:endParaRPr sz="3700">
              <a:latin typeface="Calibri"/>
              <a:cs typeface="Calibri"/>
            </a:endParaRPr>
          </a:p>
          <a:p>
            <a:pPr marL="58419">
              <a:lnSpc>
                <a:spcPts val="4440"/>
              </a:lnSpc>
              <a:tabLst>
                <a:tab pos="753110" algn="l"/>
                <a:tab pos="1498600" algn="l"/>
              </a:tabLst>
            </a:pPr>
            <a:r>
              <a:rPr sz="3700" spc="-520" dirty="0">
                <a:latin typeface="Calibri"/>
                <a:cs typeface="Calibri"/>
              </a:rPr>
              <a:t>1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250" dirty="0">
                <a:latin typeface="Calibri"/>
                <a:cs typeface="Calibri"/>
              </a:rPr>
              <a:t>2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360" dirty="0">
                <a:latin typeface="Calibri"/>
                <a:cs typeface="Calibri"/>
              </a:rPr>
              <a:t>9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12388" y="8938038"/>
            <a:ext cx="49707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55" dirty="0">
                <a:latin typeface="Arial"/>
                <a:cs typeface="Arial"/>
              </a:rPr>
              <a:t>R</a:t>
            </a:r>
            <a:r>
              <a:rPr sz="3825" spc="82" baseline="32679" dirty="0">
                <a:latin typeface="Calibri"/>
                <a:cs typeface="Calibri"/>
              </a:rPr>
              <a:t>D</a:t>
            </a:r>
            <a:r>
              <a:rPr sz="2775" spc="82" baseline="33033" dirty="0">
                <a:latin typeface="Calibri"/>
                <a:cs typeface="Calibri"/>
              </a:rPr>
              <a:t>1</a:t>
            </a:r>
            <a:r>
              <a:rPr sz="2775" spc="-352" baseline="33033" dirty="0">
                <a:latin typeface="Calibri"/>
                <a:cs typeface="Calibri"/>
              </a:rPr>
              <a:t> </a:t>
            </a:r>
            <a:r>
              <a:rPr sz="3825" i="1" spc="802" baseline="32679" dirty="0">
                <a:latin typeface="Georgia"/>
                <a:cs typeface="Georgia"/>
              </a:rPr>
              <a:t>x</a:t>
            </a:r>
            <a:r>
              <a:rPr sz="3825" spc="802" baseline="32679" dirty="0">
                <a:latin typeface="Calibri"/>
                <a:cs typeface="Calibri"/>
              </a:rPr>
              <a:t>D</a:t>
            </a:r>
            <a:r>
              <a:rPr sz="2775" spc="802" baseline="33033" dirty="0">
                <a:latin typeface="Calibri"/>
                <a:cs typeface="Calibri"/>
              </a:rPr>
              <a:t>2</a:t>
            </a:r>
            <a:r>
              <a:rPr sz="2775" spc="-75" baseline="33033" dirty="0">
                <a:latin typeface="Calibri"/>
                <a:cs typeface="Calibri"/>
              </a:rPr>
              <a:t> </a:t>
            </a:r>
            <a:r>
              <a:rPr sz="3700" i="1" spc="-20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200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55" dirty="0">
                <a:latin typeface="Arial"/>
                <a:cs typeface="Arial"/>
              </a:rPr>
              <a:t>N</a:t>
            </a:r>
            <a:r>
              <a:rPr sz="3825" spc="82" baseline="32679" dirty="0">
                <a:latin typeface="Calibri"/>
                <a:cs typeface="Calibri"/>
              </a:rPr>
              <a:t>D</a:t>
            </a:r>
            <a:r>
              <a:rPr sz="2775" spc="82" baseline="33033" dirty="0">
                <a:latin typeface="Calibri"/>
                <a:cs typeface="Calibri"/>
              </a:rPr>
              <a:t>1</a:t>
            </a:r>
            <a:r>
              <a:rPr sz="2775" spc="-352" baseline="33033" dirty="0">
                <a:latin typeface="Calibri"/>
                <a:cs typeface="Calibri"/>
              </a:rPr>
              <a:t> </a:t>
            </a:r>
            <a:r>
              <a:rPr sz="3825" i="1" spc="765" baseline="32679" dirty="0">
                <a:latin typeface="Georgia"/>
                <a:cs typeface="Georgia"/>
              </a:rPr>
              <a:t>x</a:t>
            </a:r>
            <a:r>
              <a:rPr sz="3825" spc="765" baseline="32679" dirty="0">
                <a:latin typeface="Calibri"/>
                <a:cs typeface="Calibri"/>
              </a:rPr>
              <a:t>D</a:t>
            </a:r>
            <a:r>
              <a:rPr sz="2775" spc="765" baseline="33033" dirty="0">
                <a:latin typeface="Calibri"/>
                <a:cs typeface="Calibri"/>
              </a:rPr>
              <a:t>2</a:t>
            </a:r>
            <a:endParaRPr sz="2775" baseline="330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1165860">
              <a:lnSpc>
                <a:spcPct val="100000"/>
              </a:lnSpc>
              <a:spcBef>
                <a:spcPts val="105"/>
              </a:spcBef>
            </a:pPr>
            <a:r>
              <a:rPr spc="1085" dirty="0"/>
              <a:t>Indexing</a:t>
            </a:r>
            <a:r>
              <a:rPr spc="455" dirty="0"/>
              <a:t> </a:t>
            </a:r>
            <a:r>
              <a:rPr spc="900" dirty="0"/>
              <a:t>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0502" y="3230868"/>
            <a:ext cx="7369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425" dirty="0">
                <a:latin typeface="Calibri"/>
                <a:cs typeface="Calibri"/>
              </a:rPr>
              <a:t>Indexing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elements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70" dirty="0">
                <a:latin typeface="Calibri"/>
                <a:cs typeface="Calibri"/>
              </a:rPr>
              <a:t>vector: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34769" y="4961940"/>
            <a:ext cx="441959" cy="100965"/>
            <a:chOff x="8034769" y="4961940"/>
            <a:chExt cx="441959" cy="100965"/>
          </a:xfrm>
        </p:grpSpPr>
        <p:sp>
          <p:nvSpPr>
            <p:cNvPr id="5" name="object 5"/>
            <p:cNvSpPr/>
            <p:nvPr/>
          </p:nvSpPr>
          <p:spPr>
            <a:xfrm>
              <a:off x="8124817" y="5012201"/>
              <a:ext cx="351790" cy="0"/>
            </a:xfrm>
            <a:custGeom>
              <a:avLst/>
              <a:gdLst/>
              <a:ahLst/>
              <a:cxnLst/>
              <a:rect l="l" t="t" r="r" b="b"/>
              <a:pathLst>
                <a:path w="351790">
                  <a:moveTo>
                    <a:pt x="351690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34769" y="49619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656391" y="4628262"/>
            <a:ext cx="4775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-25" dirty="0">
                <a:latin typeface="Calibri"/>
                <a:cs typeface="Calibri"/>
              </a:rPr>
              <a:t>a</a:t>
            </a:r>
            <a:r>
              <a:rPr sz="3825" spc="-37" baseline="-11982" dirty="0">
                <a:latin typeface="Calibri"/>
                <a:cs typeface="Calibri"/>
              </a:rPr>
              <a:t>1</a:t>
            </a:r>
            <a:endParaRPr sz="3825" baseline="-1198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1684" y="9488958"/>
            <a:ext cx="671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550" spc="112" baseline="9009" dirty="0">
                <a:latin typeface="Calibri"/>
                <a:cs typeface="Calibri"/>
              </a:rPr>
              <a:t>a</a:t>
            </a:r>
            <a:r>
              <a:rPr sz="2550" spc="75" dirty="0">
                <a:latin typeface="Calibri"/>
                <a:cs typeface="Calibri"/>
              </a:rPr>
              <a:t>12</a:t>
            </a:r>
            <a:endParaRPr sz="25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88859" y="9026287"/>
            <a:ext cx="100965" cy="486409"/>
            <a:chOff x="9088859" y="9026287"/>
            <a:chExt cx="100965" cy="486409"/>
          </a:xfrm>
        </p:grpSpPr>
        <p:sp>
          <p:nvSpPr>
            <p:cNvPr id="10" name="object 10"/>
            <p:cNvSpPr/>
            <p:nvPr/>
          </p:nvSpPr>
          <p:spPr>
            <a:xfrm>
              <a:off x="9139119" y="9116337"/>
              <a:ext cx="0" cy="396240"/>
            </a:xfrm>
            <a:custGeom>
              <a:avLst/>
              <a:gdLst/>
              <a:ahLst/>
              <a:cxnLst/>
              <a:rect l="l" t="t" r="r" b="b"/>
              <a:pathLst>
                <a:path h="396240">
                  <a:moveTo>
                    <a:pt x="0" y="395864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88859" y="902628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582536" y="3102446"/>
            <a:ext cx="441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225" dirty="0">
                <a:latin typeface="Calibri"/>
                <a:cs typeface="Calibri"/>
              </a:rPr>
              <a:t>a</a:t>
            </a:r>
            <a:r>
              <a:rPr sz="3825" spc="337" baseline="-15250" dirty="0">
                <a:latin typeface="Calibri"/>
                <a:cs typeface="Calibri"/>
              </a:rPr>
              <a:t>i</a:t>
            </a:r>
            <a:endParaRPr sz="3825" baseline="-152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40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654495" y="3303564"/>
            <a:ext cx="3485515" cy="152146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475"/>
              </a:spcBef>
            </a:pPr>
            <a:r>
              <a:rPr sz="2950" spc="295" dirty="0">
                <a:latin typeface="Calibri"/>
                <a:cs typeface="Calibri"/>
              </a:rPr>
              <a:t>Convention:</a:t>
            </a:r>
            <a:endParaRPr sz="2950">
              <a:latin typeface="Calibri"/>
              <a:cs typeface="Calibri"/>
            </a:endParaRPr>
          </a:p>
          <a:p>
            <a:pPr marL="498475" marR="116205" indent="-375285">
              <a:lnSpc>
                <a:spcPct val="102499"/>
              </a:lnSpc>
            </a:pPr>
            <a:r>
              <a:rPr sz="2950" spc="345" dirty="0">
                <a:latin typeface="Calibri"/>
                <a:cs typeface="Calibri"/>
              </a:rPr>
              <a:t>The</a:t>
            </a:r>
            <a:r>
              <a:rPr sz="2950" spc="120" dirty="0">
                <a:latin typeface="Calibri"/>
                <a:cs typeface="Calibri"/>
              </a:rPr>
              <a:t> </a:t>
            </a:r>
            <a:r>
              <a:rPr sz="2950" spc="220" dirty="0">
                <a:latin typeface="Calibri"/>
                <a:cs typeface="Calibri"/>
              </a:rPr>
              <a:t>first</a:t>
            </a:r>
            <a:r>
              <a:rPr sz="2950" spc="120" dirty="0">
                <a:latin typeface="Calibri"/>
                <a:cs typeface="Calibri"/>
              </a:rPr>
              <a:t> </a:t>
            </a:r>
            <a:r>
              <a:rPr sz="2950" spc="345" dirty="0">
                <a:latin typeface="Calibri"/>
                <a:cs typeface="Calibri"/>
              </a:rPr>
              <a:t>element </a:t>
            </a:r>
            <a:r>
              <a:rPr sz="2950" spc="200" dirty="0">
                <a:latin typeface="Calibri"/>
                <a:cs typeface="Calibri"/>
              </a:rPr>
              <a:t>is</a:t>
            </a:r>
            <a:r>
              <a:rPr sz="2950" spc="114" dirty="0">
                <a:latin typeface="Calibri"/>
                <a:cs typeface="Calibri"/>
              </a:rPr>
              <a:t> </a:t>
            </a:r>
            <a:r>
              <a:rPr sz="2950" spc="325" dirty="0">
                <a:latin typeface="Calibri"/>
                <a:cs typeface="Calibri"/>
              </a:rPr>
              <a:t>the</a:t>
            </a:r>
            <a:r>
              <a:rPr sz="2950" spc="120" dirty="0">
                <a:latin typeface="Calibri"/>
                <a:cs typeface="Calibri"/>
              </a:rPr>
              <a:t> </a:t>
            </a:r>
            <a:r>
              <a:rPr sz="2950" spc="175" dirty="0">
                <a:latin typeface="Calibri"/>
                <a:cs typeface="Calibri"/>
              </a:rPr>
              <a:t>zero’th.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37046" y="4647145"/>
            <a:ext cx="1512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0630" algn="l"/>
              </a:tabLst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-50" dirty="0">
                <a:latin typeface="Lucida Sans Unicode"/>
                <a:cs typeface="Lucida Sans Unicode"/>
              </a:rPr>
              <a:t>=</a:t>
            </a:r>
            <a:r>
              <a:rPr sz="3700" dirty="0">
                <a:latin typeface="Lucida Sans Unicode"/>
                <a:cs typeface="Lucida Sans Unicode"/>
              </a:rPr>
              <a:t>	</a:t>
            </a:r>
            <a:r>
              <a:rPr sz="3700" spc="175" dirty="0">
                <a:latin typeface="Calibri"/>
                <a:cs typeface="Calibri"/>
              </a:rPr>
              <a:t>4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2402" y="5205505"/>
            <a:ext cx="8140065" cy="210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711200" algn="ctr">
              <a:lnSpc>
                <a:spcPct val="100000"/>
              </a:lnSpc>
              <a:spcBef>
                <a:spcPts val="95"/>
              </a:spcBef>
            </a:pPr>
            <a:r>
              <a:rPr sz="3700" spc="300" dirty="0">
                <a:latin typeface="Calibri"/>
                <a:cs typeface="Calibri"/>
              </a:rPr>
              <a:t>2</a:t>
            </a:r>
            <a:endParaRPr sz="3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900">
              <a:latin typeface="Calibri"/>
              <a:cs typeface="Calibri"/>
            </a:endParaRPr>
          </a:p>
          <a:p>
            <a:pPr marL="531495" indent="-480695">
              <a:lnSpc>
                <a:spcPct val="100000"/>
              </a:lnSpc>
              <a:buSzPct val="144927"/>
              <a:buChar char="•"/>
              <a:tabLst>
                <a:tab pos="531495" algn="l"/>
                <a:tab pos="7633334" algn="l"/>
              </a:tabLst>
            </a:pPr>
            <a:r>
              <a:rPr sz="3450" b="1" spc="425" dirty="0">
                <a:latin typeface="Calibri"/>
                <a:cs typeface="Calibri"/>
              </a:rPr>
              <a:t>Indexing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elements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matrix:</a:t>
            </a:r>
            <a:r>
              <a:rPr sz="3450" b="1" dirty="0">
                <a:latin typeface="Calibri"/>
                <a:cs typeface="Calibri"/>
              </a:rPr>
              <a:t>	</a:t>
            </a:r>
            <a:r>
              <a:rPr sz="5550" spc="262" baseline="9009" dirty="0">
                <a:latin typeface="Calibri"/>
                <a:cs typeface="Calibri"/>
              </a:rPr>
              <a:t>a</a:t>
            </a:r>
            <a:r>
              <a:rPr sz="3825" spc="262" baseline="-2178" dirty="0">
                <a:latin typeface="Calibri"/>
                <a:cs typeface="Calibri"/>
              </a:rPr>
              <a:t>ij</a:t>
            </a:r>
            <a:endParaRPr sz="3825" baseline="-2178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13031" y="3703352"/>
            <a:ext cx="663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-360" dirty="0">
                <a:latin typeface="Arial"/>
                <a:cs typeface="Arial"/>
              </a:rPr>
              <a:t></a:t>
            </a:r>
            <a:r>
              <a:rPr sz="5550" spc="-540" baseline="-44294" dirty="0">
                <a:latin typeface="Calibri"/>
                <a:cs typeface="Calibri"/>
              </a:rPr>
              <a:t>3</a:t>
            </a:r>
            <a:endParaRPr sz="5550" baseline="-44294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8431" y="4548195"/>
            <a:ext cx="9277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01980" algn="l"/>
              </a:tabLst>
            </a:pPr>
            <a:r>
              <a:rPr sz="3700" spc="-495" dirty="0">
                <a:latin typeface="Arial"/>
                <a:cs typeface="Arial"/>
              </a:rPr>
              <a:t></a:t>
            </a:r>
            <a:r>
              <a:rPr sz="3700" dirty="0">
                <a:latin typeface="Arial"/>
                <a:cs typeface="Arial"/>
              </a:rPr>
              <a:t>	</a:t>
            </a:r>
            <a:r>
              <a:rPr sz="3700" spc="-1265" dirty="0">
                <a:latin typeface="Arial"/>
                <a:cs typeface="Arial"/>
              </a:rPr>
              <a:t></a:t>
            </a:r>
            <a:endParaRPr sz="3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74272" y="8187408"/>
            <a:ext cx="8693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-50" dirty="0">
                <a:latin typeface="Lucida Sans Unicode"/>
                <a:cs typeface="Lucida Sans Unicode"/>
              </a:rPr>
              <a:t>=</a:t>
            </a:r>
            <a:endParaRPr sz="37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8692" y="7525387"/>
            <a:ext cx="273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35" dirty="0">
                <a:latin typeface="Trajan Pro"/>
                <a:cs typeface="Trajan Pro"/>
              </a:rPr>
              <a:t>l</a:t>
            </a:r>
            <a:endParaRPr sz="3700">
              <a:latin typeface="Trajan Pro"/>
              <a:cs typeface="Trajan Pr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96538" y="7900924"/>
            <a:ext cx="1802764" cy="1152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440"/>
              </a:lnSpc>
              <a:spcBef>
                <a:spcPts val="95"/>
              </a:spcBef>
              <a:tabLst>
                <a:tab pos="756920" algn="l"/>
                <a:tab pos="1505585" algn="l"/>
              </a:tabLst>
            </a:pPr>
            <a:r>
              <a:rPr sz="3700" spc="190" dirty="0">
                <a:latin typeface="Calibri"/>
                <a:cs typeface="Calibri"/>
              </a:rPr>
              <a:t>3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175" dirty="0">
                <a:latin typeface="Calibri"/>
                <a:cs typeface="Calibri"/>
              </a:rPr>
              <a:t>4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250" dirty="0">
                <a:latin typeface="Calibri"/>
                <a:cs typeface="Calibri"/>
              </a:rPr>
              <a:t>2</a:t>
            </a:r>
            <a:endParaRPr sz="3700">
              <a:latin typeface="Calibri"/>
              <a:cs typeface="Calibri"/>
            </a:endParaRPr>
          </a:p>
          <a:p>
            <a:pPr marL="58419">
              <a:lnSpc>
                <a:spcPts val="4440"/>
              </a:lnSpc>
              <a:tabLst>
                <a:tab pos="753110" algn="l"/>
                <a:tab pos="1498600" algn="l"/>
              </a:tabLst>
            </a:pPr>
            <a:r>
              <a:rPr sz="3700" spc="-520" dirty="0">
                <a:latin typeface="Calibri"/>
                <a:cs typeface="Calibri"/>
              </a:rPr>
              <a:t>1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250" dirty="0">
                <a:latin typeface="Calibri"/>
                <a:cs typeface="Calibri"/>
              </a:rPr>
              <a:t>2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360" dirty="0">
                <a:latin typeface="Calibri"/>
                <a:cs typeface="Calibri"/>
              </a:rPr>
              <a:t>9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1086485">
              <a:lnSpc>
                <a:spcPct val="100000"/>
              </a:lnSpc>
              <a:spcBef>
                <a:spcPts val="105"/>
              </a:spcBef>
            </a:pPr>
            <a:r>
              <a:rPr spc="1085" dirty="0"/>
              <a:t>Simple</a:t>
            </a:r>
            <a:r>
              <a:rPr spc="450" dirty="0"/>
              <a:t> </a:t>
            </a:r>
            <a:r>
              <a:rPr spc="88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3691" y="3276333"/>
            <a:ext cx="28270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370" dirty="0">
                <a:latin typeface="Calibri"/>
                <a:cs typeface="Calibri"/>
              </a:rPr>
              <a:t>Transpose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0991" y="6463521"/>
            <a:ext cx="10040620" cy="20574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060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355" dirty="0">
                <a:latin typeface="Calibri"/>
                <a:cs typeface="Calibri"/>
              </a:rPr>
              <a:t>Addition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345" dirty="0">
                <a:latin typeface="Calibri"/>
                <a:cs typeface="Calibri"/>
              </a:rPr>
              <a:t>Vectors</a:t>
            </a:r>
            <a:r>
              <a:rPr sz="3450" b="1" spc="175" dirty="0">
                <a:latin typeface="Calibri"/>
                <a:cs typeface="Calibri"/>
              </a:rPr>
              <a:t> </a:t>
            </a:r>
            <a:r>
              <a:rPr sz="3450" b="1" spc="470" dirty="0">
                <a:latin typeface="Calibri"/>
                <a:cs typeface="Calibri"/>
              </a:rPr>
              <a:t>and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matrices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195" dirty="0">
                <a:latin typeface="Calibri"/>
                <a:cs typeface="Calibri"/>
              </a:rPr>
              <a:t>w.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505" dirty="0">
                <a:latin typeface="Calibri"/>
                <a:cs typeface="Calibri"/>
              </a:rPr>
              <a:t>same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30" dirty="0">
                <a:latin typeface="Calibri"/>
                <a:cs typeface="Calibri"/>
              </a:rPr>
              <a:t>shape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7171" y="4241771"/>
            <a:ext cx="796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8557" y="3297978"/>
            <a:ext cx="3257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855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8557" y="4142821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610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71899" y="3673516"/>
            <a:ext cx="300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95" dirty="0">
                <a:latin typeface="Calibri"/>
                <a:cs typeface="Calibri"/>
              </a:rPr>
              <a:t>a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7073" y="3887861"/>
            <a:ext cx="25209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484" dirty="0">
                <a:latin typeface="Calibri"/>
                <a:cs typeface="Calibri"/>
              </a:rPr>
              <a:t>0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96916" y="4237059"/>
            <a:ext cx="4768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-25" dirty="0">
                <a:latin typeface="Calibri"/>
                <a:cs typeface="Calibri"/>
              </a:rPr>
              <a:t>a</a:t>
            </a:r>
            <a:r>
              <a:rPr sz="3825" spc="-37" baseline="-11982" dirty="0">
                <a:latin typeface="Calibri"/>
                <a:cs typeface="Calibri"/>
              </a:rPr>
              <a:t>1</a:t>
            </a:r>
            <a:endParaRPr sz="3825" baseline="-11982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96960" y="4800131"/>
            <a:ext cx="3898900" cy="1506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14045" algn="ctr">
              <a:lnSpc>
                <a:spcPct val="100000"/>
              </a:lnSpc>
              <a:spcBef>
                <a:spcPts val="95"/>
              </a:spcBef>
            </a:pPr>
            <a:r>
              <a:rPr sz="3700" spc="275" dirty="0">
                <a:latin typeface="Calibri"/>
                <a:cs typeface="Calibri"/>
              </a:rPr>
              <a:t>a</a:t>
            </a:r>
            <a:r>
              <a:rPr sz="3825" spc="412" baseline="-13071" dirty="0">
                <a:latin typeface="Calibri"/>
                <a:cs typeface="Calibri"/>
              </a:rPr>
              <a:t>2</a:t>
            </a:r>
            <a:endParaRPr sz="3825" baseline="-13071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785"/>
              </a:spcBef>
              <a:tabLst>
                <a:tab pos="1464310" algn="l"/>
                <a:tab pos="2459355" algn="l"/>
                <a:tab pos="3352800" algn="l"/>
              </a:tabLst>
            </a:pPr>
            <a:r>
              <a:rPr sz="3700" spc="555" dirty="0">
                <a:latin typeface="Calibri"/>
                <a:cs typeface="Calibri"/>
              </a:rPr>
              <a:t>a</a:t>
            </a:r>
            <a:r>
              <a:rPr sz="3825" i="1" spc="832" baseline="29411" dirty="0">
                <a:latin typeface="Verdana"/>
                <a:cs typeface="Verdana"/>
              </a:rPr>
              <a:t>T</a:t>
            </a:r>
            <a:r>
              <a:rPr sz="3825" i="1" spc="472" baseline="29411" dirty="0">
                <a:latin typeface="Verdana"/>
                <a:cs typeface="Verdana"/>
              </a:rPr>
              <a:t> </a:t>
            </a:r>
            <a:r>
              <a:rPr sz="3700" spc="10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395" dirty="0">
                <a:latin typeface="Calibri"/>
                <a:cs typeface="Calibri"/>
              </a:rPr>
              <a:t>a</a:t>
            </a:r>
            <a:r>
              <a:rPr sz="3825" spc="592" baseline="-11982" dirty="0">
                <a:latin typeface="Calibri"/>
                <a:cs typeface="Calibri"/>
              </a:rPr>
              <a:t>0</a:t>
            </a:r>
            <a:r>
              <a:rPr sz="3825" baseline="-11982" dirty="0">
                <a:latin typeface="Calibri"/>
                <a:cs typeface="Calibri"/>
              </a:rPr>
              <a:t>	</a:t>
            </a:r>
            <a:r>
              <a:rPr sz="3700" spc="-25" dirty="0">
                <a:latin typeface="Calibri"/>
                <a:cs typeface="Calibri"/>
              </a:rPr>
              <a:t>a</a:t>
            </a:r>
            <a:r>
              <a:rPr sz="3825" spc="-37" baseline="-10893" dirty="0">
                <a:latin typeface="Calibri"/>
                <a:cs typeface="Calibri"/>
              </a:rPr>
              <a:t>1</a:t>
            </a:r>
            <a:r>
              <a:rPr sz="3825" baseline="-10893" dirty="0">
                <a:latin typeface="Calibri"/>
                <a:cs typeface="Calibri"/>
              </a:rPr>
              <a:t>	</a:t>
            </a:r>
            <a:r>
              <a:rPr sz="3700" spc="275" dirty="0">
                <a:latin typeface="Calibri"/>
                <a:cs typeface="Calibri"/>
              </a:rPr>
              <a:t>a</a:t>
            </a:r>
            <a:r>
              <a:rPr sz="3825" spc="412" baseline="-11982" dirty="0">
                <a:latin typeface="Calibri"/>
                <a:cs typeface="Calibri"/>
              </a:rPr>
              <a:t>2</a:t>
            </a:r>
            <a:endParaRPr sz="3825" baseline="-1198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0906" y="8409399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610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0906" y="9254242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610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73776" y="8784938"/>
            <a:ext cx="340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54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89473" y="8999282"/>
            <a:ext cx="25209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484" dirty="0">
                <a:latin typeface="Calibri"/>
                <a:cs typeface="Calibri"/>
              </a:rPr>
              <a:t>0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9469" y="9353192"/>
            <a:ext cx="1645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16990" algn="l"/>
              </a:tabLst>
            </a:pPr>
            <a:r>
              <a:rPr sz="3700" spc="520" dirty="0">
                <a:latin typeface="Calibri"/>
                <a:cs typeface="Calibri"/>
              </a:rPr>
              <a:t>b</a:t>
            </a:r>
            <a:r>
              <a:rPr sz="3700" spc="185" dirty="0">
                <a:latin typeface="Calibri"/>
                <a:cs typeface="Calibri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47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9891" y="9559526"/>
            <a:ext cx="15113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-310" dirty="0">
                <a:latin typeface="Calibri"/>
                <a:cs typeface="Calibri"/>
              </a:rPr>
              <a:t>1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90268" y="9911553"/>
            <a:ext cx="340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54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5494" y="10125897"/>
            <a:ext cx="21907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229" dirty="0">
                <a:latin typeface="Calibri"/>
                <a:cs typeface="Calibri"/>
              </a:rPr>
              <a:t>2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3135" y="8389785"/>
            <a:ext cx="3257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855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73135" y="9234629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610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86005" y="8765323"/>
            <a:ext cx="1440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41985" algn="l"/>
              </a:tabLst>
            </a:pPr>
            <a:r>
              <a:rPr sz="3700" spc="335" dirty="0">
                <a:latin typeface="Calibri"/>
                <a:cs typeface="Calibri"/>
              </a:rPr>
              <a:t>a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5" dirty="0">
                <a:latin typeface="Tahoma"/>
                <a:cs typeface="Tahoma"/>
              </a:rPr>
              <a:t> </a:t>
            </a:r>
            <a:r>
              <a:rPr sz="3700" spc="47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61652" y="8979668"/>
            <a:ext cx="139001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50620" algn="l"/>
              </a:tabLst>
            </a:pPr>
            <a:r>
              <a:rPr sz="2550" spc="425" dirty="0">
                <a:latin typeface="Calibri"/>
                <a:cs typeface="Calibri"/>
              </a:rPr>
              <a:t>0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425" dirty="0">
                <a:latin typeface="Calibri"/>
                <a:cs typeface="Calibri"/>
              </a:rPr>
              <a:t>0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2143" y="9333579"/>
            <a:ext cx="35439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16785" algn="l"/>
                <a:tab pos="2745740" algn="l"/>
              </a:tabLst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-2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25" dirty="0">
                <a:latin typeface="Tahoma"/>
                <a:cs typeface="Tahoma"/>
              </a:rPr>
              <a:t> </a:t>
            </a:r>
            <a:r>
              <a:rPr sz="3700" spc="520" dirty="0">
                <a:latin typeface="Calibri"/>
                <a:cs typeface="Calibri"/>
              </a:rPr>
              <a:t>b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335" dirty="0">
                <a:latin typeface="Calibri"/>
                <a:cs typeface="Calibri"/>
              </a:rPr>
              <a:t>a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5" dirty="0">
                <a:latin typeface="Tahoma"/>
                <a:cs typeface="Tahoma"/>
              </a:rPr>
              <a:t> </a:t>
            </a:r>
            <a:r>
              <a:rPr sz="3700" spc="47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62486" y="9539913"/>
            <a:ext cx="118872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49655" algn="l"/>
              </a:tabLst>
            </a:pPr>
            <a:r>
              <a:rPr sz="2550" spc="-365" dirty="0">
                <a:latin typeface="Calibri"/>
                <a:cs typeface="Calibri"/>
              </a:rPr>
              <a:t>1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-365" dirty="0">
                <a:latin typeface="Calibri"/>
                <a:cs typeface="Calibri"/>
              </a:rPr>
              <a:t>1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93118" y="9891938"/>
            <a:ext cx="16516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35000" algn="l"/>
              </a:tabLst>
            </a:pPr>
            <a:r>
              <a:rPr sz="3700" spc="275" dirty="0">
                <a:latin typeface="Calibri"/>
                <a:cs typeface="Calibri"/>
              </a:rPr>
              <a:t>a</a:t>
            </a:r>
            <a:r>
              <a:rPr sz="3825" spc="412" baseline="-13071" dirty="0">
                <a:latin typeface="Calibri"/>
                <a:cs typeface="Calibri"/>
              </a:rPr>
              <a:t>2</a:t>
            </a:r>
            <a:r>
              <a:rPr sz="3825" baseline="-13071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5" dirty="0">
                <a:latin typeface="Tahoma"/>
                <a:cs typeface="Tahoma"/>
              </a:rPr>
              <a:t> </a:t>
            </a:r>
            <a:r>
              <a:rPr sz="3700" spc="330" dirty="0">
                <a:latin typeface="Calibri"/>
                <a:cs typeface="Calibri"/>
              </a:rPr>
              <a:t>b</a:t>
            </a:r>
            <a:r>
              <a:rPr sz="3825" spc="494" baseline="-13071" dirty="0">
                <a:latin typeface="Calibri"/>
                <a:cs typeface="Calibri"/>
              </a:rPr>
              <a:t>2</a:t>
            </a:r>
            <a:endParaRPr sz="3825" baseline="-13071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623593" y="4093461"/>
            <a:ext cx="0" cy="2665095"/>
          </a:xfrm>
          <a:custGeom>
            <a:avLst/>
            <a:gdLst/>
            <a:ahLst/>
            <a:cxnLst/>
            <a:rect l="l" t="t" r="r" b="b"/>
            <a:pathLst>
              <a:path h="2665095">
                <a:moveTo>
                  <a:pt x="0" y="266504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23593" y="8815310"/>
            <a:ext cx="0" cy="1806575"/>
          </a:xfrm>
          <a:custGeom>
            <a:avLst/>
            <a:gdLst/>
            <a:ahLst/>
            <a:cxnLst/>
            <a:rect l="l" t="t" r="r" b="b"/>
            <a:pathLst>
              <a:path h="1806575">
                <a:moveTo>
                  <a:pt x="0" y="1806534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149895" y="5018109"/>
            <a:ext cx="24644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290" dirty="0">
                <a:latin typeface="Tahoma"/>
                <a:cs typeface="Tahoma"/>
              </a:rPr>
              <a:t>(</a:t>
            </a:r>
            <a:r>
              <a:rPr sz="3700" spc="290" dirty="0">
                <a:latin typeface="Calibri"/>
                <a:cs typeface="Calibri"/>
              </a:rPr>
              <a:t>A</a:t>
            </a:r>
            <a:r>
              <a:rPr sz="3825" spc="434" baseline="-15250" dirty="0">
                <a:latin typeface="Calibri"/>
                <a:cs typeface="Calibri"/>
              </a:rPr>
              <a:t>ij</a:t>
            </a:r>
            <a:r>
              <a:rPr sz="3700" spc="290" dirty="0">
                <a:latin typeface="Tahoma"/>
                <a:cs typeface="Tahoma"/>
              </a:rPr>
              <a:t>)</a:t>
            </a:r>
            <a:r>
              <a:rPr sz="3825" i="1" spc="434" baseline="32679" dirty="0">
                <a:latin typeface="Verdana"/>
                <a:cs typeface="Verdana"/>
              </a:rPr>
              <a:t>T</a:t>
            </a:r>
            <a:r>
              <a:rPr sz="3825" i="1" spc="487" baseline="32679" dirty="0">
                <a:latin typeface="Verdana"/>
                <a:cs typeface="Verdan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240" dirty="0">
                <a:latin typeface="Calibri"/>
                <a:cs typeface="Calibri"/>
              </a:rPr>
              <a:t>A</a:t>
            </a:r>
            <a:r>
              <a:rPr sz="3825" spc="359" baseline="-15250" dirty="0">
                <a:latin typeface="Calibri"/>
                <a:cs typeface="Calibri"/>
              </a:rPr>
              <a:t>ji</a:t>
            </a:r>
            <a:endParaRPr sz="3825" baseline="-1525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41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12294588" y="9346165"/>
            <a:ext cx="16433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05" dirty="0">
                <a:latin typeface="Tahoma"/>
                <a:cs typeface="Tahoma"/>
              </a:rPr>
              <a:t>(</a:t>
            </a:r>
            <a:r>
              <a:rPr sz="3700" spc="305" dirty="0">
                <a:latin typeface="Calibri"/>
                <a:cs typeface="Calibri"/>
              </a:rPr>
              <a:t>A</a:t>
            </a:r>
            <a:r>
              <a:rPr sz="3700" spc="-1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0" dirty="0">
                <a:latin typeface="Tahoma"/>
                <a:cs typeface="Tahoma"/>
              </a:rPr>
              <a:t> </a:t>
            </a:r>
            <a:r>
              <a:rPr sz="3700" spc="260" dirty="0">
                <a:latin typeface="Calibri"/>
                <a:cs typeface="Calibri"/>
              </a:rPr>
              <a:t>B</a:t>
            </a:r>
            <a:r>
              <a:rPr sz="3700" spc="260" dirty="0">
                <a:latin typeface="Tahoma"/>
                <a:cs typeface="Tahoma"/>
              </a:rPr>
              <a:t>)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13125" y="9574645"/>
            <a:ext cx="2057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80" dirty="0">
                <a:latin typeface="Calibri"/>
                <a:cs typeface="Calibri"/>
              </a:rPr>
              <a:t>ij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90629" y="9574645"/>
            <a:ext cx="2057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80" dirty="0">
                <a:latin typeface="Calibri"/>
                <a:cs typeface="Calibri"/>
              </a:rPr>
              <a:t>ij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246727" y="9346165"/>
            <a:ext cx="1978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4590" algn="l"/>
              </a:tabLst>
            </a:pP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545" dirty="0">
                <a:latin typeface="Calibri"/>
                <a:cs typeface="Calibri"/>
              </a:rPr>
              <a:t>A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5" dirty="0">
                <a:latin typeface="Tahoma"/>
                <a:cs typeface="Tahoma"/>
              </a:rPr>
              <a:t> </a:t>
            </a:r>
            <a:r>
              <a:rPr sz="3700" spc="53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199338" y="9574645"/>
            <a:ext cx="2057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80" dirty="0">
                <a:latin typeface="Calibri"/>
                <a:cs typeface="Calibri"/>
              </a:rPr>
              <a:t>ij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42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9029" y="810742"/>
            <a:ext cx="1062609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85" dirty="0"/>
              <a:t>Simple</a:t>
            </a:r>
            <a:r>
              <a:rPr spc="450" dirty="0"/>
              <a:t> </a:t>
            </a:r>
            <a:r>
              <a:rPr spc="88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562" y="3060328"/>
            <a:ext cx="4820920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88315" indent="-475615">
              <a:lnSpc>
                <a:spcPct val="100000"/>
              </a:lnSpc>
              <a:spcBef>
                <a:spcPts val="125"/>
              </a:spcBef>
              <a:buSzPct val="145588"/>
              <a:buChar char="•"/>
              <a:tabLst>
                <a:tab pos="488315" algn="l"/>
              </a:tabLst>
            </a:pPr>
            <a:r>
              <a:rPr sz="3400" b="1" spc="310" dirty="0">
                <a:latin typeface="Calibri"/>
                <a:cs typeface="Calibri"/>
              </a:rPr>
              <a:t>Multiply</a:t>
            </a:r>
            <a:r>
              <a:rPr sz="3400" b="1" spc="175" dirty="0">
                <a:latin typeface="Calibri"/>
                <a:cs typeface="Calibri"/>
              </a:rPr>
              <a:t> </a:t>
            </a:r>
            <a:r>
              <a:rPr sz="3400" b="1" spc="409" dirty="0">
                <a:latin typeface="Calibri"/>
                <a:cs typeface="Calibri"/>
              </a:rPr>
              <a:t>by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385" dirty="0">
                <a:latin typeface="Calibri"/>
                <a:cs typeface="Calibri"/>
              </a:rPr>
              <a:t>a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340" dirty="0">
                <a:latin typeface="Calibri"/>
                <a:cs typeface="Calibri"/>
              </a:rPr>
              <a:t>scalar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2762" y="5044045"/>
            <a:ext cx="6045200" cy="4167504"/>
          </a:xfrm>
          <a:prstGeom prst="rect">
            <a:avLst/>
          </a:prstGeom>
        </p:spPr>
        <p:txBody>
          <a:bodyPr vert="horz" wrap="square" lIns="0" tIns="304165" rIns="0" bIns="0" rtlCol="0">
            <a:spAutoFit/>
          </a:bodyPr>
          <a:lstStyle/>
          <a:p>
            <a:pPr marL="539115" indent="-475615">
              <a:lnSpc>
                <a:spcPct val="100000"/>
              </a:lnSpc>
              <a:spcBef>
                <a:spcPts val="2395"/>
              </a:spcBef>
              <a:buSzPct val="145588"/>
              <a:buChar char="•"/>
              <a:tabLst>
                <a:tab pos="539115" algn="l"/>
              </a:tabLst>
            </a:pPr>
            <a:r>
              <a:rPr sz="3400" b="1" spc="345" dirty="0">
                <a:latin typeface="Calibri"/>
                <a:cs typeface="Calibri"/>
              </a:rPr>
              <a:t>Vector</a:t>
            </a:r>
            <a:r>
              <a:rPr sz="3400" b="1" spc="200" dirty="0">
                <a:latin typeface="Calibri"/>
                <a:cs typeface="Calibri"/>
              </a:rPr>
              <a:t> </a:t>
            </a:r>
            <a:r>
              <a:rPr sz="3400" b="1" spc="350" dirty="0">
                <a:latin typeface="Calibri"/>
                <a:cs typeface="Calibri"/>
              </a:rPr>
              <a:t>product.</a:t>
            </a:r>
            <a:endParaRPr sz="3400">
              <a:latin typeface="Calibri"/>
              <a:cs typeface="Calibri"/>
            </a:endParaRPr>
          </a:p>
          <a:p>
            <a:pPr marL="905510" lvl="1" indent="-475615">
              <a:lnSpc>
                <a:spcPct val="100000"/>
              </a:lnSpc>
              <a:spcBef>
                <a:spcPts val="4860"/>
              </a:spcBef>
              <a:buSzPct val="145588"/>
              <a:buChar char="•"/>
              <a:tabLst>
                <a:tab pos="905510" algn="l"/>
              </a:tabLst>
            </a:pPr>
            <a:r>
              <a:rPr sz="3400" b="1" spc="430" dirty="0">
                <a:latin typeface="Calibri"/>
                <a:cs typeface="Calibri"/>
              </a:rPr>
              <a:t>The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385" dirty="0">
                <a:latin typeface="Calibri"/>
                <a:cs typeface="Calibri"/>
              </a:rPr>
              <a:t>dot</a:t>
            </a:r>
            <a:r>
              <a:rPr sz="3400" b="1" spc="185" dirty="0">
                <a:latin typeface="Calibri"/>
                <a:cs typeface="Calibri"/>
              </a:rPr>
              <a:t> </a:t>
            </a:r>
            <a:r>
              <a:rPr sz="3400" b="1" spc="409" dirty="0">
                <a:latin typeface="Calibri"/>
                <a:cs typeface="Calibri"/>
              </a:rPr>
              <a:t>product</a:t>
            </a:r>
            <a:endParaRPr sz="3400">
              <a:latin typeface="Calibri"/>
              <a:cs typeface="Calibri"/>
            </a:endParaRPr>
          </a:p>
          <a:p>
            <a:pPr marL="1279525" lvl="2" indent="-483234">
              <a:lnSpc>
                <a:spcPct val="100000"/>
              </a:lnSpc>
              <a:spcBef>
                <a:spcPts val="4965"/>
              </a:spcBef>
              <a:buSzPct val="144230"/>
              <a:buChar char="•"/>
              <a:tabLst>
                <a:tab pos="1279525" algn="l"/>
              </a:tabLst>
            </a:pPr>
            <a:r>
              <a:rPr sz="2600" b="1" spc="210" dirty="0">
                <a:latin typeface="Calibri"/>
                <a:cs typeface="Calibri"/>
              </a:rPr>
              <a:t>Note:</a:t>
            </a:r>
            <a:r>
              <a:rPr sz="2600" b="1" spc="130" dirty="0">
                <a:latin typeface="Calibri"/>
                <a:cs typeface="Calibri"/>
              </a:rPr>
              <a:t> </a:t>
            </a:r>
            <a:r>
              <a:rPr sz="2600" b="1" spc="150" dirty="0">
                <a:latin typeface="Calibri"/>
                <a:cs typeface="Calibri"/>
              </a:rPr>
              <a:t>it</a:t>
            </a:r>
            <a:r>
              <a:rPr sz="2600" b="1" spc="135" dirty="0">
                <a:latin typeface="Calibri"/>
                <a:cs typeface="Calibri"/>
              </a:rPr>
              <a:t> </a:t>
            </a:r>
            <a:r>
              <a:rPr sz="2600" b="1" spc="250" dirty="0">
                <a:latin typeface="Calibri"/>
                <a:cs typeface="Calibri"/>
              </a:rPr>
              <a:t>yields</a:t>
            </a:r>
            <a:r>
              <a:rPr sz="2600" b="1" spc="135" dirty="0">
                <a:latin typeface="Calibri"/>
                <a:cs typeface="Calibri"/>
              </a:rPr>
              <a:t> </a:t>
            </a:r>
            <a:r>
              <a:rPr sz="2600" b="1" spc="295" dirty="0">
                <a:latin typeface="Calibri"/>
                <a:cs typeface="Calibri"/>
              </a:rPr>
              <a:t>a</a:t>
            </a:r>
            <a:r>
              <a:rPr sz="2600" b="1" spc="130" dirty="0">
                <a:latin typeface="Calibri"/>
                <a:cs typeface="Calibri"/>
              </a:rPr>
              <a:t> </a:t>
            </a:r>
            <a:r>
              <a:rPr sz="2600" b="1" spc="204" dirty="0">
                <a:latin typeface="Calibri"/>
                <a:cs typeface="Calibri"/>
              </a:rPr>
              <a:t>scalar.</a:t>
            </a:r>
            <a:endParaRPr sz="26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900">
              <a:latin typeface="Calibri"/>
              <a:cs typeface="Calibri"/>
            </a:endParaRPr>
          </a:p>
          <a:p>
            <a:pPr marL="905510" lvl="1" indent="-475615">
              <a:lnSpc>
                <a:spcPct val="100000"/>
              </a:lnSpc>
              <a:buSzPct val="145588"/>
              <a:buChar char="•"/>
              <a:tabLst>
                <a:tab pos="905510" algn="l"/>
              </a:tabLst>
            </a:pPr>
            <a:r>
              <a:rPr sz="3400" b="1" spc="420" dirty="0">
                <a:latin typeface="Calibri"/>
                <a:cs typeface="Calibri"/>
              </a:rPr>
              <a:t>Element-</a:t>
            </a:r>
            <a:r>
              <a:rPr sz="3400" b="1" spc="385" dirty="0">
                <a:latin typeface="Calibri"/>
                <a:cs typeface="Calibri"/>
              </a:rPr>
              <a:t>wise</a:t>
            </a:r>
            <a:r>
              <a:rPr sz="3400" b="1" spc="215" dirty="0">
                <a:latin typeface="Calibri"/>
                <a:cs typeface="Calibri"/>
              </a:rPr>
              <a:t> </a:t>
            </a:r>
            <a:r>
              <a:rPr sz="3400" b="1" spc="345" dirty="0">
                <a:latin typeface="Calibri"/>
                <a:cs typeface="Calibri"/>
              </a:rPr>
              <a:t>product: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6525" y="9774428"/>
            <a:ext cx="6338570" cy="423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5934" indent="-483234">
              <a:lnSpc>
                <a:spcPct val="100000"/>
              </a:lnSpc>
              <a:spcBef>
                <a:spcPts val="110"/>
              </a:spcBef>
              <a:buSzPct val="144230"/>
              <a:buChar char="•"/>
              <a:tabLst>
                <a:tab pos="495934" algn="l"/>
              </a:tabLst>
            </a:pPr>
            <a:r>
              <a:rPr sz="2600" b="1" spc="265" dirty="0">
                <a:latin typeface="Calibri"/>
                <a:cs typeface="Calibri"/>
              </a:rPr>
              <a:t>Also</a:t>
            </a:r>
            <a:r>
              <a:rPr sz="2600" b="1" spc="135" dirty="0">
                <a:latin typeface="Calibri"/>
                <a:cs typeface="Calibri"/>
              </a:rPr>
              <a:t> </a:t>
            </a:r>
            <a:r>
              <a:rPr sz="2600" b="1" spc="370" dirty="0">
                <a:latin typeface="Calibri"/>
                <a:cs typeface="Calibri"/>
              </a:rPr>
              <a:t>known</a:t>
            </a:r>
            <a:r>
              <a:rPr sz="2600" b="1" spc="140" dirty="0">
                <a:latin typeface="Calibri"/>
                <a:cs typeface="Calibri"/>
              </a:rPr>
              <a:t> </a:t>
            </a:r>
            <a:r>
              <a:rPr sz="2600" b="1" spc="300" dirty="0">
                <a:latin typeface="Calibri"/>
                <a:cs typeface="Calibri"/>
              </a:rPr>
              <a:t>as</a:t>
            </a:r>
            <a:r>
              <a:rPr sz="2600" b="1" spc="140" dirty="0">
                <a:latin typeface="Calibri"/>
                <a:cs typeface="Calibri"/>
              </a:rPr>
              <a:t> </a:t>
            </a:r>
            <a:r>
              <a:rPr sz="2600" b="1" spc="360" dirty="0">
                <a:latin typeface="Calibri"/>
                <a:cs typeface="Calibri"/>
              </a:rPr>
              <a:t>Hadamard</a:t>
            </a:r>
            <a:r>
              <a:rPr sz="2600" b="1" spc="135" dirty="0">
                <a:latin typeface="Calibri"/>
                <a:cs typeface="Calibri"/>
              </a:rPr>
              <a:t> </a:t>
            </a:r>
            <a:r>
              <a:rPr sz="2600" b="1" spc="305" dirty="0">
                <a:latin typeface="Calibri"/>
                <a:cs typeface="Calibri"/>
              </a:rPr>
              <a:t>product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7062" y="3573467"/>
            <a:ext cx="10985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i="1" spc="265" dirty="0">
                <a:latin typeface="Verdana"/>
                <a:cs typeface="Verdana"/>
              </a:rPr>
              <a:t>a</a:t>
            </a:r>
            <a:r>
              <a:rPr sz="3700" spc="265" dirty="0">
                <a:latin typeface="Calibri"/>
                <a:cs typeface="Calibri"/>
              </a:rPr>
              <a:t>a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spc="10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10481" y="2629675"/>
            <a:ext cx="3257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05" dirty="0">
                <a:latin typeface="Verdana"/>
                <a:cs typeface="Verdana"/>
              </a:rPr>
              <a:t>f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0481" y="3474518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160" dirty="0">
                <a:latin typeface="Verdana"/>
                <a:cs typeface="Verdana"/>
              </a:rPr>
              <a:t> 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23822" y="3005213"/>
            <a:ext cx="7334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i="1" spc="130" dirty="0">
                <a:latin typeface="Verdana"/>
                <a:cs typeface="Verdana"/>
              </a:rPr>
              <a:t>a</a:t>
            </a:r>
            <a:r>
              <a:rPr sz="3700" i="1" spc="-265" dirty="0">
                <a:latin typeface="Verdana"/>
                <a:cs typeface="Verdana"/>
              </a:rPr>
              <a:t> </a:t>
            </a:r>
            <a:r>
              <a:rPr sz="3700" spc="325" dirty="0">
                <a:latin typeface="Calibri"/>
                <a:cs typeface="Calibri"/>
              </a:rPr>
              <a:t>a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31550" y="3219557"/>
            <a:ext cx="25209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484" dirty="0">
                <a:latin typeface="Calibri"/>
                <a:cs typeface="Calibri"/>
              </a:rPr>
              <a:t>0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48840" y="3568756"/>
            <a:ext cx="90931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i="1" spc="130" dirty="0">
                <a:latin typeface="Verdana"/>
                <a:cs typeface="Verdana"/>
              </a:rPr>
              <a:t>a</a:t>
            </a:r>
            <a:r>
              <a:rPr sz="3700" i="1" spc="-265" dirty="0">
                <a:latin typeface="Verdana"/>
                <a:cs typeface="Verdana"/>
              </a:rPr>
              <a:t> </a:t>
            </a:r>
            <a:r>
              <a:rPr sz="3700" spc="-25" dirty="0">
                <a:latin typeface="Calibri"/>
                <a:cs typeface="Calibri"/>
              </a:rPr>
              <a:t>a</a:t>
            </a:r>
            <a:r>
              <a:rPr sz="3825" spc="-37" baseline="-11982" dirty="0">
                <a:latin typeface="Calibri"/>
                <a:cs typeface="Calibri"/>
              </a:rPr>
              <a:t>1</a:t>
            </a:r>
            <a:endParaRPr sz="3825" baseline="-1198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4443" y="4131828"/>
            <a:ext cx="978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i="1" spc="130" dirty="0">
                <a:latin typeface="Verdana"/>
                <a:cs typeface="Verdana"/>
              </a:rPr>
              <a:t>a</a:t>
            </a:r>
            <a:r>
              <a:rPr sz="3700" i="1" spc="-260" dirty="0">
                <a:latin typeface="Verdana"/>
                <a:cs typeface="Verdana"/>
              </a:rPr>
              <a:t> </a:t>
            </a:r>
            <a:r>
              <a:rPr sz="3700" spc="275" dirty="0">
                <a:latin typeface="Calibri"/>
                <a:cs typeface="Calibri"/>
              </a:rPr>
              <a:t>a</a:t>
            </a:r>
            <a:r>
              <a:rPr sz="3825" spc="412" baseline="-13071" dirty="0">
                <a:latin typeface="Calibri"/>
                <a:cs typeface="Calibri"/>
              </a:rPr>
              <a:t>2</a:t>
            </a:r>
            <a:endParaRPr sz="3825" baseline="-1307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41779" y="6434413"/>
            <a:ext cx="1439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560" dirty="0">
                <a:latin typeface="Calibri"/>
                <a:cs typeface="Calibri"/>
              </a:rPr>
              <a:t>a</a:t>
            </a:r>
            <a:r>
              <a:rPr sz="3825" i="1" spc="839" baseline="29411" dirty="0">
                <a:latin typeface="Verdana"/>
                <a:cs typeface="Verdana"/>
              </a:rPr>
              <a:t>T</a:t>
            </a:r>
            <a:r>
              <a:rPr sz="3700" spc="560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31142" y="6434413"/>
            <a:ext cx="10229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825" spc="179" baseline="-23965" dirty="0">
                <a:latin typeface="Calibri"/>
                <a:cs typeface="Calibri"/>
              </a:rPr>
              <a:t>i</a:t>
            </a:r>
            <a:r>
              <a:rPr sz="3825" spc="330" baseline="-23965" dirty="0">
                <a:latin typeface="Calibri"/>
                <a:cs typeface="Calibri"/>
              </a:rPr>
              <a:t> </a:t>
            </a:r>
            <a:r>
              <a:rPr sz="3700" spc="280" dirty="0">
                <a:latin typeface="Calibri"/>
                <a:cs typeface="Calibri"/>
              </a:rPr>
              <a:t>a</a:t>
            </a:r>
            <a:r>
              <a:rPr sz="3825" spc="419" baseline="-15250" dirty="0">
                <a:latin typeface="Calibri"/>
                <a:cs typeface="Calibri"/>
              </a:rPr>
              <a:t>i</a:t>
            </a:r>
            <a:r>
              <a:rPr sz="3700" spc="280" dirty="0">
                <a:latin typeface="Calibri"/>
                <a:cs typeface="Calibri"/>
              </a:rPr>
              <a:t>a</a:t>
            </a:r>
            <a:r>
              <a:rPr sz="3825" spc="419" baseline="-15250" dirty="0">
                <a:latin typeface="Calibri"/>
                <a:cs typeface="Calibri"/>
              </a:rPr>
              <a:t>i</a:t>
            </a:r>
            <a:endParaRPr sz="3825" baseline="-152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16657" y="9045124"/>
            <a:ext cx="1645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-20" dirty="0">
                <a:latin typeface="Calibri"/>
                <a:cs typeface="Calibri"/>
              </a:rPr>
              <a:t> </a:t>
            </a:r>
            <a:r>
              <a:rPr sz="3700" i="1" spc="515" dirty="0">
                <a:latin typeface="Verdana"/>
                <a:cs typeface="Verdana"/>
              </a:rPr>
              <a:t>0</a:t>
            </a:r>
            <a:r>
              <a:rPr sz="3700" i="1" spc="-470" dirty="0">
                <a:latin typeface="Verdana"/>
                <a:cs typeface="Verdana"/>
              </a:rPr>
              <a:t> </a:t>
            </a: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67598" y="8101331"/>
            <a:ext cx="3257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65" dirty="0">
                <a:latin typeface="Verdana"/>
                <a:cs typeface="Verdana"/>
              </a:rPr>
              <a:t>I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67598" y="8946174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160" dirty="0">
                <a:latin typeface="Verdana"/>
                <a:cs typeface="Verdana"/>
              </a:rPr>
              <a:t> 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80468" y="8476870"/>
            <a:ext cx="826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7210" algn="l"/>
              </a:tabLst>
            </a:pPr>
            <a:r>
              <a:rPr sz="3700" spc="335" dirty="0">
                <a:latin typeface="Calibri"/>
                <a:cs typeface="Calibri"/>
              </a:rPr>
              <a:t>a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335" dirty="0">
                <a:latin typeface="Calibri"/>
                <a:cs typeface="Calibri"/>
              </a:rPr>
              <a:t>a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56114" y="8691214"/>
            <a:ext cx="77660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7210" algn="l"/>
              </a:tabLst>
            </a:pPr>
            <a:r>
              <a:rPr sz="2550" spc="425" dirty="0">
                <a:latin typeface="Calibri"/>
                <a:cs typeface="Calibri"/>
              </a:rPr>
              <a:t>0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425" dirty="0">
                <a:latin typeface="Calibri"/>
                <a:cs typeface="Calibri"/>
              </a:rPr>
              <a:t>0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5902" y="9040412"/>
            <a:ext cx="901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60" dirty="0">
                <a:latin typeface="Calibri"/>
                <a:cs typeface="Calibri"/>
              </a:rPr>
              <a:t>a</a:t>
            </a:r>
            <a:r>
              <a:rPr sz="3825" spc="89" baseline="-11982" dirty="0">
                <a:latin typeface="Calibri"/>
                <a:cs typeface="Calibri"/>
              </a:rPr>
              <a:t>1</a:t>
            </a:r>
            <a:r>
              <a:rPr sz="3700" spc="60" dirty="0">
                <a:latin typeface="Calibri"/>
                <a:cs typeface="Calibri"/>
              </a:rPr>
              <a:t>a</a:t>
            </a:r>
            <a:r>
              <a:rPr sz="3825" spc="89" baseline="-11982" dirty="0">
                <a:latin typeface="Calibri"/>
                <a:cs typeface="Calibri"/>
              </a:rPr>
              <a:t>1</a:t>
            </a:r>
            <a:endParaRPr sz="3825" baseline="-11982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87580" y="9603485"/>
            <a:ext cx="1038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325" dirty="0">
                <a:latin typeface="Calibri"/>
                <a:cs typeface="Calibri"/>
              </a:rPr>
              <a:t>a</a:t>
            </a:r>
            <a:r>
              <a:rPr sz="3825" spc="487" baseline="-13071" dirty="0">
                <a:latin typeface="Calibri"/>
                <a:cs typeface="Calibri"/>
              </a:rPr>
              <a:t>2</a:t>
            </a:r>
            <a:r>
              <a:rPr sz="3700" spc="325" dirty="0">
                <a:latin typeface="Calibri"/>
                <a:cs typeface="Calibri"/>
              </a:rPr>
              <a:t>a</a:t>
            </a:r>
            <a:r>
              <a:rPr sz="3825" spc="487" baseline="-13071" dirty="0">
                <a:latin typeface="Calibri"/>
                <a:cs typeface="Calibri"/>
              </a:rPr>
              <a:t>2</a:t>
            </a:r>
            <a:endParaRPr sz="3825" baseline="-1307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279" y="10831921"/>
            <a:ext cx="23564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0" dirty="0">
                <a:latin typeface="Calibri"/>
                <a:cs typeface="Calibri"/>
              </a:rPr>
              <a:t>Laurent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60" dirty="0">
                <a:latin typeface="Calibri"/>
                <a:cs typeface="Calibri"/>
              </a:rPr>
              <a:t>Charlin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70" dirty="0">
                <a:latin typeface="Calibri"/>
                <a:cs typeface="Calibri"/>
              </a:rPr>
              <a:t> </a:t>
            </a:r>
            <a:r>
              <a:rPr sz="1450" spc="15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8156" y="0"/>
            <a:ext cx="9567787" cy="11308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117688" y="10666580"/>
            <a:ext cx="233045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latin typeface="Arial"/>
                <a:cs typeface="Arial"/>
              </a:rPr>
              <a:t>https://xkcd.com/1838/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r>
              <a:rPr spc="220" dirty="0"/>
              <a:t>43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3148965">
              <a:lnSpc>
                <a:spcPct val="100000"/>
              </a:lnSpc>
              <a:spcBef>
                <a:spcPts val="105"/>
              </a:spcBef>
            </a:pPr>
            <a:r>
              <a:rPr spc="944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562" y="3045420"/>
            <a:ext cx="6213475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125"/>
              </a:spcBef>
              <a:buSzPct val="145454"/>
              <a:buChar char="•"/>
              <a:tabLst>
                <a:tab pos="474345" algn="l"/>
              </a:tabLst>
            </a:pPr>
            <a:r>
              <a:rPr sz="3300" b="1" spc="275" dirty="0">
                <a:latin typeface="Calibri"/>
                <a:cs typeface="Calibri"/>
              </a:rPr>
              <a:t>Matrix</a:t>
            </a:r>
            <a:r>
              <a:rPr sz="3300" b="1" spc="190" dirty="0">
                <a:latin typeface="Calibri"/>
                <a:cs typeface="Calibri"/>
              </a:rPr>
              <a:t> </a:t>
            </a:r>
            <a:r>
              <a:rPr sz="3300" b="1" spc="400" dirty="0">
                <a:latin typeface="Calibri"/>
                <a:cs typeface="Calibri"/>
              </a:rPr>
              <a:t>product</a:t>
            </a:r>
            <a:r>
              <a:rPr sz="3300" b="1" spc="195" dirty="0">
                <a:latin typeface="Calibri"/>
                <a:cs typeface="Calibri"/>
              </a:rPr>
              <a:t> </a:t>
            </a:r>
            <a:r>
              <a:rPr sz="3300" b="1" spc="250" dirty="0">
                <a:latin typeface="Calibri"/>
                <a:cs typeface="Calibri"/>
              </a:rPr>
              <a:t>(</a:t>
            </a:r>
            <a:r>
              <a:rPr sz="2500" b="1" spc="250" dirty="0">
                <a:latin typeface="Calibri"/>
                <a:cs typeface="Calibri"/>
              </a:rPr>
              <a:t>dot</a:t>
            </a:r>
            <a:r>
              <a:rPr sz="2500" b="1" spc="150" dirty="0">
                <a:latin typeface="Calibri"/>
                <a:cs typeface="Calibri"/>
              </a:rPr>
              <a:t> </a:t>
            </a:r>
            <a:r>
              <a:rPr sz="2500" b="1" spc="235" dirty="0">
                <a:latin typeface="Calibri"/>
                <a:cs typeface="Calibri"/>
              </a:rPr>
              <a:t>product</a:t>
            </a:r>
            <a:r>
              <a:rPr sz="3300" b="1" spc="235" dirty="0">
                <a:latin typeface="Calibri"/>
                <a:cs typeface="Calibri"/>
              </a:rPr>
              <a:t>):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4643" y="5258965"/>
            <a:ext cx="10984230" cy="1825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9745" indent="-461645">
              <a:lnSpc>
                <a:spcPct val="100000"/>
              </a:lnSpc>
              <a:spcBef>
                <a:spcPts val="125"/>
              </a:spcBef>
              <a:buSzPct val="145454"/>
              <a:buChar char="•"/>
              <a:tabLst>
                <a:tab pos="499745" algn="l"/>
              </a:tabLst>
            </a:pPr>
            <a:r>
              <a:rPr sz="3300" b="1" spc="225" dirty="0">
                <a:latin typeface="Calibri"/>
                <a:cs typeface="Calibri"/>
              </a:rPr>
              <a:t>A's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445" dirty="0">
                <a:latin typeface="Calibri"/>
                <a:cs typeface="Calibri"/>
              </a:rPr>
              <a:t>columns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480" dirty="0">
                <a:latin typeface="Calibri"/>
                <a:cs typeface="Calibri"/>
              </a:rPr>
              <a:t>must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80" dirty="0">
                <a:latin typeface="Calibri"/>
                <a:cs typeface="Calibri"/>
              </a:rPr>
              <a:t>equal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10" dirty="0">
                <a:latin typeface="Calibri"/>
                <a:cs typeface="Calibri"/>
              </a:rPr>
              <a:t>B’s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60" dirty="0">
                <a:latin typeface="Calibri"/>
                <a:cs typeface="Calibri"/>
              </a:rPr>
              <a:t>rows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2500" b="1" spc="229" dirty="0">
                <a:latin typeface="Calibri"/>
                <a:cs typeface="Calibri"/>
              </a:rPr>
              <a:t>(order</a:t>
            </a:r>
            <a:r>
              <a:rPr sz="2500" b="1" spc="140" dirty="0">
                <a:latin typeface="Calibri"/>
                <a:cs typeface="Calibri"/>
              </a:rPr>
              <a:t> </a:t>
            </a:r>
            <a:r>
              <a:rPr sz="2500" b="1" spc="204" dirty="0">
                <a:latin typeface="Calibri"/>
                <a:cs typeface="Calibri"/>
              </a:rPr>
              <a:t>is</a:t>
            </a:r>
            <a:r>
              <a:rPr sz="2500" b="1" spc="140" dirty="0">
                <a:latin typeface="Calibri"/>
                <a:cs typeface="Calibri"/>
              </a:rPr>
              <a:t> </a:t>
            </a:r>
            <a:r>
              <a:rPr sz="2500" b="1" spc="265" dirty="0">
                <a:latin typeface="Calibri"/>
                <a:cs typeface="Calibri"/>
              </a:rPr>
              <a:t>important)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700">
              <a:latin typeface="Calibri"/>
              <a:cs typeface="Calibri"/>
            </a:endParaRPr>
          </a:p>
          <a:p>
            <a:pPr marL="4113529">
              <a:lnSpc>
                <a:spcPct val="100000"/>
              </a:lnSpc>
            </a:pP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55" dirty="0">
                <a:latin typeface="Arial"/>
                <a:cs typeface="Arial"/>
              </a:rPr>
              <a:t>R</a:t>
            </a:r>
            <a:r>
              <a:rPr sz="3825" spc="82" baseline="32679" dirty="0">
                <a:latin typeface="Calibri"/>
                <a:cs typeface="Calibri"/>
              </a:rPr>
              <a:t>D</a:t>
            </a:r>
            <a:r>
              <a:rPr sz="2775" spc="82" baseline="33033" dirty="0">
                <a:latin typeface="Calibri"/>
                <a:cs typeface="Calibri"/>
              </a:rPr>
              <a:t>1</a:t>
            </a:r>
            <a:r>
              <a:rPr sz="2775" spc="-352" baseline="33033" dirty="0">
                <a:latin typeface="Calibri"/>
                <a:cs typeface="Calibri"/>
              </a:rPr>
              <a:t> </a:t>
            </a:r>
            <a:r>
              <a:rPr sz="3825" i="1" spc="802" baseline="32679" dirty="0">
                <a:latin typeface="Georgia"/>
                <a:cs typeface="Georgia"/>
              </a:rPr>
              <a:t>x</a:t>
            </a:r>
            <a:r>
              <a:rPr sz="3825" spc="802" baseline="32679" dirty="0">
                <a:latin typeface="Calibri"/>
                <a:cs typeface="Calibri"/>
              </a:rPr>
              <a:t>D</a:t>
            </a:r>
            <a:r>
              <a:rPr sz="2775" spc="802" baseline="33033" dirty="0">
                <a:latin typeface="Calibri"/>
                <a:cs typeface="Calibri"/>
              </a:rPr>
              <a:t>2</a:t>
            </a:r>
            <a:r>
              <a:rPr sz="2775" spc="-67" baseline="33033" dirty="0">
                <a:latin typeface="Calibri"/>
                <a:cs typeface="Calibri"/>
              </a:rPr>
              <a:t> </a:t>
            </a:r>
            <a:r>
              <a:rPr sz="3700" i="1" spc="-20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580" dirty="0">
                <a:latin typeface="Calibri"/>
                <a:cs typeface="Calibri"/>
              </a:rPr>
              <a:t>B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185" dirty="0">
                <a:latin typeface="Arial"/>
                <a:cs typeface="Arial"/>
              </a:rPr>
              <a:t>R</a:t>
            </a:r>
            <a:r>
              <a:rPr sz="3825" spc="277" baseline="32679" dirty="0">
                <a:latin typeface="Calibri"/>
                <a:cs typeface="Calibri"/>
              </a:rPr>
              <a:t>D</a:t>
            </a:r>
            <a:r>
              <a:rPr sz="2775" spc="277" baseline="33033" dirty="0">
                <a:latin typeface="Calibri"/>
                <a:cs typeface="Calibri"/>
              </a:rPr>
              <a:t>2</a:t>
            </a:r>
            <a:r>
              <a:rPr sz="2775" spc="-352" baseline="33033" dirty="0">
                <a:latin typeface="Calibri"/>
                <a:cs typeface="Calibri"/>
              </a:rPr>
              <a:t> </a:t>
            </a:r>
            <a:r>
              <a:rPr sz="3825" i="1" spc="750" baseline="32679" dirty="0">
                <a:latin typeface="Georgia"/>
                <a:cs typeface="Georgia"/>
              </a:rPr>
              <a:t>x</a:t>
            </a:r>
            <a:r>
              <a:rPr sz="3825" spc="750" baseline="32679" dirty="0">
                <a:latin typeface="Calibri"/>
                <a:cs typeface="Calibri"/>
              </a:rPr>
              <a:t>D</a:t>
            </a:r>
            <a:r>
              <a:rPr sz="2775" spc="750" baseline="33033" dirty="0">
                <a:latin typeface="Calibri"/>
                <a:cs typeface="Calibri"/>
              </a:rPr>
              <a:t>3</a:t>
            </a:r>
            <a:endParaRPr sz="2775" baseline="330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4643" y="7189637"/>
            <a:ext cx="3183890" cy="1960245"/>
          </a:xfrm>
          <a:prstGeom prst="rect">
            <a:avLst/>
          </a:prstGeom>
        </p:spPr>
        <p:txBody>
          <a:bodyPr vert="horz" wrap="square" lIns="0" tIns="298450" rIns="0" bIns="0" rtlCol="0">
            <a:spAutoFit/>
          </a:bodyPr>
          <a:lstStyle/>
          <a:p>
            <a:pPr marL="499745" indent="-461645">
              <a:lnSpc>
                <a:spcPct val="100000"/>
              </a:lnSpc>
              <a:spcBef>
                <a:spcPts val="2350"/>
              </a:spcBef>
              <a:buSzPct val="145454"/>
              <a:buChar char="•"/>
              <a:tabLst>
                <a:tab pos="499745" algn="l"/>
              </a:tabLst>
            </a:pPr>
            <a:r>
              <a:rPr sz="3300" b="1" spc="280" dirty="0">
                <a:latin typeface="Calibri"/>
                <a:cs typeface="Calibri"/>
              </a:rPr>
              <a:t>Distributive:</a:t>
            </a:r>
            <a:endParaRPr sz="3300">
              <a:latin typeface="Calibri"/>
              <a:cs typeface="Calibri"/>
            </a:endParaRPr>
          </a:p>
          <a:p>
            <a:pPr marL="499745" indent="-461645">
              <a:lnSpc>
                <a:spcPct val="100000"/>
              </a:lnSpc>
              <a:spcBef>
                <a:spcPts val="4755"/>
              </a:spcBef>
              <a:buSzPct val="145454"/>
              <a:buChar char="•"/>
              <a:tabLst>
                <a:tab pos="499745" algn="l"/>
              </a:tabLst>
            </a:pPr>
            <a:r>
              <a:rPr sz="3300" b="1" spc="290" dirty="0">
                <a:latin typeface="Calibri"/>
                <a:cs typeface="Calibri"/>
              </a:rPr>
              <a:t>Associative: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4643" y="9647571"/>
            <a:ext cx="87293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9745" indent="-461645">
              <a:lnSpc>
                <a:spcPct val="100000"/>
              </a:lnSpc>
              <a:spcBef>
                <a:spcPts val="95"/>
              </a:spcBef>
              <a:buSzPct val="145454"/>
              <a:buChar char="•"/>
              <a:tabLst>
                <a:tab pos="499745" algn="l"/>
                <a:tab pos="5412740" algn="l"/>
              </a:tabLst>
            </a:pPr>
            <a:r>
              <a:rPr sz="3300" b="1" spc="420" dirty="0">
                <a:latin typeface="Calibri"/>
                <a:cs typeface="Calibri"/>
              </a:rPr>
              <a:t>Product</a:t>
            </a:r>
            <a:r>
              <a:rPr sz="3300" b="1" spc="175" dirty="0">
                <a:latin typeface="Calibri"/>
                <a:cs typeface="Calibri"/>
              </a:rPr>
              <a:t> </a:t>
            </a:r>
            <a:r>
              <a:rPr sz="3300" b="1" spc="265" dirty="0">
                <a:latin typeface="Calibri"/>
                <a:cs typeface="Calibri"/>
              </a:rPr>
              <a:t>of</a:t>
            </a:r>
            <a:r>
              <a:rPr sz="3300" b="1" spc="175" dirty="0">
                <a:latin typeface="Calibri"/>
                <a:cs typeface="Calibri"/>
              </a:rPr>
              <a:t> </a:t>
            </a:r>
            <a:r>
              <a:rPr sz="3300" b="1" spc="315" dirty="0">
                <a:latin typeface="Calibri"/>
                <a:cs typeface="Calibri"/>
              </a:rPr>
              <a:t>transpose:</a:t>
            </a:r>
            <a:r>
              <a:rPr sz="3300" b="1" dirty="0">
                <a:latin typeface="Calibri"/>
                <a:cs typeface="Calibri"/>
              </a:rPr>
              <a:t>	</a:t>
            </a:r>
            <a:r>
              <a:rPr sz="3700" spc="380" dirty="0">
                <a:latin typeface="Tahoma"/>
                <a:cs typeface="Tahoma"/>
              </a:rPr>
              <a:t>(</a:t>
            </a:r>
            <a:r>
              <a:rPr sz="3700" spc="380" dirty="0">
                <a:latin typeface="Calibri"/>
                <a:cs typeface="Calibri"/>
              </a:rPr>
              <a:t>AB</a:t>
            </a:r>
            <a:r>
              <a:rPr sz="3700" spc="380" dirty="0">
                <a:latin typeface="Tahoma"/>
                <a:cs typeface="Tahoma"/>
              </a:rPr>
              <a:t>)</a:t>
            </a:r>
            <a:r>
              <a:rPr sz="3825" i="1" spc="569" baseline="32679" dirty="0">
                <a:latin typeface="Verdana"/>
                <a:cs typeface="Verdana"/>
              </a:rPr>
              <a:t>T</a:t>
            </a:r>
            <a:r>
              <a:rPr sz="3825" i="1" spc="487" baseline="32679" dirty="0">
                <a:latin typeface="Verdana"/>
                <a:cs typeface="Verdan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0" dirty="0">
                <a:latin typeface="Tahoma"/>
                <a:cs typeface="Tahoma"/>
              </a:rPr>
              <a:t> </a:t>
            </a:r>
            <a:r>
              <a:rPr sz="3700" spc="680" dirty="0">
                <a:latin typeface="Calibri"/>
                <a:cs typeface="Calibri"/>
              </a:rPr>
              <a:t>B</a:t>
            </a:r>
            <a:r>
              <a:rPr sz="3825" i="1" spc="1019" baseline="32679" dirty="0">
                <a:latin typeface="Verdana"/>
                <a:cs typeface="Verdana"/>
              </a:rPr>
              <a:t>T</a:t>
            </a:r>
            <a:r>
              <a:rPr sz="3700" spc="680" dirty="0">
                <a:latin typeface="Calibri"/>
                <a:cs typeface="Calibri"/>
              </a:rPr>
              <a:t>A</a:t>
            </a:r>
            <a:r>
              <a:rPr sz="3825" i="1" spc="1019" baseline="32679" dirty="0">
                <a:latin typeface="Verdana"/>
                <a:cs typeface="Verdana"/>
              </a:rPr>
              <a:t>T</a:t>
            </a:r>
            <a:endParaRPr sz="3825" baseline="32679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6525" y="4205729"/>
            <a:ext cx="1120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716915" algn="l"/>
              </a:tabLst>
            </a:pPr>
            <a:r>
              <a:rPr sz="3700" spc="285" dirty="0">
                <a:latin typeface="Calibri"/>
                <a:cs typeface="Calibri"/>
              </a:rPr>
              <a:t>C</a:t>
            </a:r>
            <a:r>
              <a:rPr sz="3825" spc="427" baseline="-15250" dirty="0">
                <a:latin typeface="Calibri"/>
                <a:cs typeface="Calibri"/>
              </a:rPr>
              <a:t>ij</a:t>
            </a:r>
            <a:r>
              <a:rPr sz="3825" baseline="-15250" dirty="0">
                <a:latin typeface="Calibri"/>
                <a:cs typeface="Calibri"/>
              </a:rPr>
              <a:t>	</a:t>
            </a:r>
            <a:r>
              <a:rPr sz="3700" spc="1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6893" y="4293841"/>
            <a:ext cx="163448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825" spc="502" baseline="-8714" dirty="0">
                <a:latin typeface="Calibri"/>
                <a:cs typeface="Calibri"/>
              </a:rPr>
              <a:t>k</a:t>
            </a:r>
            <a:r>
              <a:rPr sz="3825" spc="330" baseline="-8714" dirty="0">
                <a:latin typeface="Calibri"/>
                <a:cs typeface="Calibri"/>
              </a:rPr>
              <a:t> </a:t>
            </a:r>
            <a:r>
              <a:rPr sz="5550" spc="547" baseline="10510" dirty="0">
                <a:latin typeface="Calibri"/>
                <a:cs typeface="Calibri"/>
              </a:rPr>
              <a:t>A</a:t>
            </a:r>
            <a:r>
              <a:rPr sz="2550" spc="365" dirty="0">
                <a:latin typeface="Calibri"/>
                <a:cs typeface="Calibri"/>
              </a:rPr>
              <a:t>ik</a:t>
            </a:r>
            <a:r>
              <a:rPr sz="5550" spc="547" baseline="10510" dirty="0">
                <a:latin typeface="Calibri"/>
                <a:cs typeface="Calibri"/>
              </a:rPr>
              <a:t>B</a:t>
            </a:r>
            <a:r>
              <a:rPr sz="2550" spc="365" dirty="0">
                <a:latin typeface="Calibri"/>
                <a:cs typeface="Calibri"/>
              </a:rPr>
              <a:t>kj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65528" y="7452117"/>
            <a:ext cx="45631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95" dirty="0">
                <a:latin typeface="Calibri"/>
                <a:cs typeface="Calibri"/>
              </a:rPr>
              <a:t>A</a:t>
            </a:r>
            <a:r>
              <a:rPr sz="3700" spc="395" dirty="0">
                <a:latin typeface="Tahoma"/>
                <a:cs typeface="Tahoma"/>
              </a:rPr>
              <a:t>(</a:t>
            </a:r>
            <a:r>
              <a:rPr sz="3700" spc="395" dirty="0">
                <a:latin typeface="Calibri"/>
                <a:cs typeface="Calibri"/>
              </a:rPr>
              <a:t>B</a:t>
            </a:r>
            <a:r>
              <a:rPr sz="3700" spc="-1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0" dirty="0">
                <a:latin typeface="Tahoma"/>
                <a:cs typeface="Tahoma"/>
              </a:rPr>
              <a:t> </a:t>
            </a:r>
            <a:r>
              <a:rPr sz="3700" spc="370" dirty="0">
                <a:latin typeface="Calibri"/>
                <a:cs typeface="Calibri"/>
              </a:rPr>
              <a:t>C</a:t>
            </a:r>
            <a:r>
              <a:rPr sz="3700" spc="370" dirty="0">
                <a:latin typeface="Tahoma"/>
                <a:cs typeface="Tahoma"/>
              </a:rPr>
              <a:t>)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580" dirty="0">
                <a:latin typeface="Calibri"/>
                <a:cs typeface="Calibri"/>
              </a:rPr>
              <a:t>AB</a:t>
            </a:r>
            <a:r>
              <a:rPr sz="3700" spc="-1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+</a:t>
            </a:r>
            <a:r>
              <a:rPr sz="3700" spc="-330" dirty="0">
                <a:latin typeface="Tahoma"/>
                <a:cs typeface="Tahoma"/>
              </a:rPr>
              <a:t> </a:t>
            </a:r>
            <a:r>
              <a:rPr sz="3700" spc="630" dirty="0">
                <a:latin typeface="Calibri"/>
                <a:cs typeface="Calibri"/>
              </a:rPr>
              <a:t>AC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7788" y="8566361"/>
            <a:ext cx="34321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385" dirty="0">
                <a:latin typeface="Tahoma"/>
                <a:cs typeface="Tahoma"/>
              </a:rPr>
              <a:t>(</a:t>
            </a:r>
            <a:r>
              <a:rPr sz="3700" spc="385" dirty="0">
                <a:latin typeface="Calibri"/>
                <a:cs typeface="Calibri"/>
              </a:rPr>
              <a:t>BC</a:t>
            </a:r>
            <a:r>
              <a:rPr sz="3700" spc="385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370" dirty="0">
                <a:latin typeface="Tahoma"/>
                <a:cs typeface="Tahoma"/>
              </a:rPr>
              <a:t>(</a:t>
            </a:r>
            <a:r>
              <a:rPr sz="3700" spc="370" dirty="0">
                <a:latin typeface="Calibri"/>
                <a:cs typeface="Calibri"/>
              </a:rPr>
              <a:t>AB</a:t>
            </a:r>
            <a:r>
              <a:rPr sz="3700" spc="370" dirty="0">
                <a:latin typeface="Tahoma"/>
                <a:cs typeface="Tahoma"/>
              </a:rPr>
              <a:t>)</a:t>
            </a:r>
            <a:r>
              <a:rPr sz="3700" spc="370" dirty="0">
                <a:latin typeface="Calibri"/>
                <a:cs typeface="Calibri"/>
              </a:rPr>
              <a:t>C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4276090">
              <a:lnSpc>
                <a:spcPct val="100000"/>
              </a:lnSpc>
              <a:spcBef>
                <a:spcPts val="105"/>
              </a:spcBef>
            </a:pPr>
            <a:r>
              <a:rPr spc="865" dirty="0"/>
              <a:t>Inverse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8162" y="2878897"/>
            <a:ext cx="7724775" cy="20574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515" dirty="0">
                <a:latin typeface="Calibri"/>
                <a:cs typeface="Calibri"/>
              </a:rPr>
              <a:t>We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denote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15" dirty="0">
                <a:latin typeface="Calibri"/>
                <a:cs typeface="Calibri"/>
              </a:rPr>
              <a:t>matrix’s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inverse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as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50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matrix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5" dirty="0">
                <a:latin typeface="Calibri"/>
                <a:cs typeface="Calibri"/>
              </a:rPr>
              <a:t>has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an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inverse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95" dirty="0">
                <a:latin typeface="Calibri"/>
                <a:cs typeface="Calibri"/>
              </a:rPr>
              <a:t>iff: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0043" y="5506322"/>
            <a:ext cx="29235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170" dirty="0">
                <a:latin typeface="Calibri"/>
                <a:cs typeface="Calibri"/>
              </a:rPr>
              <a:t>it’s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5" dirty="0">
                <a:latin typeface="Calibri"/>
                <a:cs typeface="Calibri"/>
              </a:rPr>
              <a:t>square.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0043" y="6669244"/>
            <a:ext cx="89211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270" dirty="0">
                <a:latin typeface="Calibri"/>
                <a:cs typeface="Calibri"/>
              </a:rPr>
              <a:t>its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65" dirty="0">
                <a:latin typeface="Calibri"/>
                <a:cs typeface="Calibri"/>
              </a:rPr>
              <a:t>columns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are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linearly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independent.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5462" y="7832167"/>
            <a:ext cx="12588240" cy="3170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64285" marR="17780" indent="-481330">
              <a:lnSpc>
                <a:spcPts val="4290"/>
              </a:lnSpc>
              <a:spcBef>
                <a:spcPts val="130"/>
              </a:spcBef>
              <a:buSzPct val="144927"/>
              <a:buChar char="•"/>
              <a:tabLst>
                <a:tab pos="1264285" algn="l"/>
              </a:tabLst>
            </a:pPr>
            <a:r>
              <a:rPr sz="3450" b="1" spc="450" dirty="0">
                <a:latin typeface="Calibri"/>
                <a:cs typeface="Calibri"/>
              </a:rPr>
              <a:t>No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84" dirty="0">
                <a:latin typeface="Calibri"/>
                <a:cs typeface="Calibri"/>
              </a:rPr>
              <a:t>column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can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65" dirty="0">
                <a:latin typeface="Calibri"/>
                <a:cs typeface="Calibri"/>
              </a:rPr>
              <a:t>be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60" dirty="0">
                <a:latin typeface="Calibri"/>
                <a:cs typeface="Calibri"/>
              </a:rPr>
              <a:t>recovered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using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combination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other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55" dirty="0">
                <a:latin typeface="Calibri"/>
                <a:cs typeface="Calibri"/>
              </a:rPr>
              <a:t>columns</a:t>
            </a: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>
              <a:latin typeface="Calibri"/>
              <a:cs typeface="Calibri"/>
            </a:endParaRPr>
          </a:p>
          <a:p>
            <a:pPr marL="531495" indent="-480695">
              <a:lnSpc>
                <a:spcPct val="100000"/>
              </a:lnSpc>
              <a:buSzPct val="144927"/>
              <a:buChar char="•"/>
              <a:tabLst>
                <a:tab pos="531495" algn="l"/>
              </a:tabLst>
            </a:pPr>
            <a:r>
              <a:rPr sz="3450" b="1" spc="345" dirty="0">
                <a:latin typeface="Calibri"/>
                <a:cs typeface="Calibri"/>
              </a:rPr>
              <a:t>Inverses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are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useful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to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solve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0" dirty="0">
                <a:latin typeface="Calibri"/>
                <a:cs typeface="Calibri"/>
              </a:rPr>
              <a:t>systems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equations:</a:t>
            </a:r>
            <a:endParaRPr sz="3450">
              <a:latin typeface="Calibri"/>
              <a:cs typeface="Calibri"/>
            </a:endParaRPr>
          </a:p>
          <a:p>
            <a:pPr marR="495300" algn="ctr">
              <a:lnSpc>
                <a:spcPct val="100000"/>
              </a:lnSpc>
              <a:spcBef>
                <a:spcPts val="2725"/>
              </a:spcBef>
              <a:tabLst>
                <a:tab pos="2333625" algn="l"/>
              </a:tabLst>
            </a:pPr>
            <a:r>
              <a:rPr sz="3700" spc="520" dirty="0">
                <a:latin typeface="Calibri"/>
                <a:cs typeface="Calibri"/>
              </a:rPr>
              <a:t>Ax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459" dirty="0">
                <a:latin typeface="Calibri"/>
                <a:cs typeface="Calibri"/>
              </a:rPr>
              <a:t>b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445" dirty="0">
                <a:latin typeface="Calibri"/>
                <a:cs typeface="Calibri"/>
              </a:rPr>
              <a:t>x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869" dirty="0">
                <a:latin typeface="Calibri"/>
                <a:cs typeface="Calibri"/>
              </a:rPr>
              <a:t>A</a:t>
            </a:r>
            <a:r>
              <a:rPr sz="3825" i="1" spc="1305" baseline="32679" dirty="0">
                <a:latin typeface="Verdana"/>
                <a:cs typeface="Verdana"/>
              </a:rPr>
              <a:t>-</a:t>
            </a:r>
            <a:r>
              <a:rPr sz="3825" spc="254" baseline="32679" dirty="0">
                <a:latin typeface="Calibri"/>
                <a:cs typeface="Calibri"/>
              </a:rPr>
              <a:t>1</a:t>
            </a:r>
            <a:r>
              <a:rPr sz="3700" spc="170" dirty="0">
                <a:latin typeface="Calibri"/>
                <a:cs typeface="Calibri"/>
              </a:rPr>
              <a:t>b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2616" y="5444815"/>
            <a:ext cx="17786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83895" algn="l"/>
              </a:tabLst>
            </a:pPr>
            <a:r>
              <a:rPr sz="3700" spc="110" dirty="0">
                <a:latin typeface="Calibri"/>
                <a:cs typeface="Calibri"/>
              </a:rPr>
              <a:t>D</a:t>
            </a:r>
            <a:r>
              <a:rPr sz="3825" spc="165" baseline="-11982" dirty="0">
                <a:latin typeface="Calibri"/>
                <a:cs typeface="Calibri"/>
              </a:rPr>
              <a:t>1</a:t>
            </a:r>
            <a:r>
              <a:rPr sz="3825" baseline="-11982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375" dirty="0">
                <a:latin typeface="Calibri"/>
                <a:cs typeface="Calibri"/>
              </a:rPr>
              <a:t>D</a:t>
            </a:r>
            <a:r>
              <a:rPr sz="3825" spc="562" baseline="-13071" dirty="0">
                <a:latin typeface="Calibri"/>
                <a:cs typeface="Calibri"/>
              </a:rPr>
              <a:t>2</a:t>
            </a:r>
            <a:endParaRPr sz="3825" baseline="-13071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16008" y="2958063"/>
            <a:ext cx="8432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5550" spc="1305" baseline="-22522" dirty="0">
                <a:latin typeface="Calibri"/>
                <a:cs typeface="Calibri"/>
              </a:rPr>
              <a:t>A</a:t>
            </a:r>
            <a:r>
              <a:rPr sz="2550" i="1" spc="869" dirty="0">
                <a:latin typeface="Verdana"/>
                <a:cs typeface="Verdana"/>
              </a:rPr>
              <a:t>-</a:t>
            </a:r>
            <a:r>
              <a:rPr sz="2550" spc="-365" dirty="0">
                <a:latin typeface="Calibri"/>
                <a:cs typeface="Calibri"/>
              </a:rPr>
              <a:t>1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85718" y="6306547"/>
            <a:ext cx="4745355" cy="1092200"/>
          </a:xfrm>
          <a:prstGeom prst="rect">
            <a:avLst/>
          </a:prstGeom>
          <a:ln w="5235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2950" spc="405" dirty="0">
                <a:latin typeface="Calibri"/>
                <a:cs typeface="Calibri"/>
              </a:rPr>
              <a:t>A</a:t>
            </a:r>
            <a:r>
              <a:rPr sz="2950" spc="114" dirty="0">
                <a:latin typeface="Calibri"/>
                <a:cs typeface="Calibri"/>
              </a:rPr>
              <a:t> </a:t>
            </a:r>
            <a:r>
              <a:rPr sz="2950" spc="325" dirty="0">
                <a:latin typeface="Calibri"/>
                <a:cs typeface="Calibri"/>
              </a:rPr>
              <a:t>square</a:t>
            </a:r>
            <a:r>
              <a:rPr sz="2950" spc="114" dirty="0">
                <a:latin typeface="Calibri"/>
                <a:cs typeface="Calibri"/>
              </a:rPr>
              <a:t> </a:t>
            </a:r>
            <a:r>
              <a:rPr sz="2950" spc="305" dirty="0">
                <a:latin typeface="Calibri"/>
                <a:cs typeface="Calibri"/>
              </a:rPr>
              <a:t>matrix</a:t>
            </a:r>
            <a:endParaRPr sz="2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950" spc="320" dirty="0">
                <a:latin typeface="Calibri"/>
                <a:cs typeface="Calibri"/>
              </a:rPr>
              <a:t>not</a:t>
            </a:r>
            <a:r>
              <a:rPr sz="2950" spc="114" dirty="0">
                <a:latin typeface="Calibri"/>
                <a:cs typeface="Calibri"/>
              </a:rPr>
              <a:t> </a:t>
            </a:r>
            <a:r>
              <a:rPr sz="2950" spc="250" dirty="0">
                <a:latin typeface="Calibri"/>
                <a:cs typeface="Calibri"/>
              </a:rPr>
              <a:t>invertible</a:t>
            </a:r>
            <a:r>
              <a:rPr sz="2950" spc="120" dirty="0">
                <a:latin typeface="Calibri"/>
                <a:cs typeface="Calibri"/>
              </a:rPr>
              <a:t> </a:t>
            </a:r>
            <a:r>
              <a:rPr sz="2950" spc="200" dirty="0">
                <a:latin typeface="Calibri"/>
                <a:cs typeface="Calibri"/>
              </a:rPr>
              <a:t>is</a:t>
            </a:r>
            <a:r>
              <a:rPr sz="2950" spc="114" dirty="0">
                <a:latin typeface="Calibri"/>
                <a:cs typeface="Calibri"/>
              </a:rPr>
              <a:t> </a:t>
            </a:r>
            <a:r>
              <a:rPr sz="2950" i="1" spc="320" dirty="0">
                <a:latin typeface="Calibri"/>
                <a:cs typeface="Calibri"/>
              </a:rPr>
              <a:t>singular</a:t>
            </a:r>
            <a:endParaRPr sz="2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4443095">
              <a:lnSpc>
                <a:spcPct val="100000"/>
              </a:lnSpc>
              <a:spcBef>
                <a:spcPts val="105"/>
              </a:spcBef>
            </a:pPr>
            <a:r>
              <a:rPr spc="1155" dirty="0"/>
              <a:t>Norms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0862" y="2998160"/>
            <a:ext cx="79355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710" indent="-321310">
              <a:lnSpc>
                <a:spcPct val="100000"/>
              </a:lnSpc>
              <a:spcBef>
                <a:spcPts val="95"/>
              </a:spcBef>
              <a:buSzPct val="129729"/>
              <a:buFont typeface="Calibri"/>
              <a:buChar char="•"/>
              <a:tabLst>
                <a:tab pos="346710" algn="l"/>
              </a:tabLst>
            </a:pPr>
            <a:r>
              <a:rPr sz="5550" spc="577" baseline="-4504" dirty="0">
                <a:latin typeface="Calibri"/>
                <a:cs typeface="Calibri"/>
              </a:rPr>
              <a:t>L</a:t>
            </a:r>
            <a:r>
              <a:rPr sz="3825" spc="577" baseline="26143" dirty="0">
                <a:latin typeface="Calibri"/>
                <a:cs typeface="Calibri"/>
              </a:rPr>
              <a:t>p</a:t>
            </a:r>
            <a:r>
              <a:rPr sz="3300" b="1" spc="385" dirty="0">
                <a:latin typeface="Calibri"/>
                <a:cs typeface="Calibri"/>
              </a:rPr>
              <a:t>norm.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65" dirty="0">
                <a:latin typeface="Calibri"/>
                <a:cs typeface="Calibri"/>
              </a:rPr>
              <a:t>Size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265" dirty="0">
                <a:latin typeface="Calibri"/>
                <a:cs typeface="Calibri"/>
              </a:rPr>
              <a:t>of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70" dirty="0">
                <a:latin typeface="Calibri"/>
                <a:cs typeface="Calibri"/>
              </a:rPr>
              <a:t>a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40" dirty="0">
                <a:latin typeface="Calibri"/>
                <a:cs typeface="Calibri"/>
              </a:rPr>
              <a:t>vector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235" dirty="0">
                <a:latin typeface="Calibri"/>
                <a:cs typeface="Calibri"/>
              </a:rPr>
              <a:t>(or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15" dirty="0">
                <a:latin typeface="Calibri"/>
                <a:cs typeface="Calibri"/>
              </a:rPr>
              <a:t>matrix)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8162" y="4823640"/>
            <a:ext cx="5805805" cy="321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5"/>
              </a:spcBef>
            </a:pPr>
            <a:r>
              <a:rPr sz="3700" i="1" spc="280" dirty="0">
                <a:latin typeface="Verdana"/>
                <a:cs typeface="Verdana"/>
              </a:rPr>
              <a:t>I</a:t>
            </a:r>
            <a:r>
              <a:rPr sz="3700" i="1" spc="-275" dirty="0">
                <a:latin typeface="Verdana"/>
                <a:cs typeface="Verdana"/>
              </a:rPr>
              <a:t> </a:t>
            </a: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310" dirty="0">
                <a:latin typeface="Verdana"/>
                <a:cs typeface="Verdana"/>
              </a:rPr>
              <a:t>I</a:t>
            </a:r>
            <a:r>
              <a:rPr sz="3825" spc="465" baseline="-11982" dirty="0">
                <a:latin typeface="Calibri"/>
                <a:cs typeface="Calibri"/>
              </a:rPr>
              <a:t>p</a:t>
            </a:r>
            <a:r>
              <a:rPr sz="3700" spc="3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400">
              <a:latin typeface="Tahoma"/>
              <a:cs typeface="Tahoma"/>
            </a:endParaRPr>
          </a:p>
          <a:p>
            <a:pPr marL="461645" marR="367030" indent="-461645" algn="r">
              <a:lnSpc>
                <a:spcPct val="100000"/>
              </a:lnSpc>
              <a:buSzPct val="145454"/>
              <a:buChar char="•"/>
              <a:tabLst>
                <a:tab pos="461645" algn="l"/>
              </a:tabLst>
            </a:pPr>
            <a:r>
              <a:rPr sz="3300" b="1" spc="400" dirty="0">
                <a:latin typeface="Calibri"/>
                <a:cs typeface="Calibri"/>
              </a:rPr>
              <a:t>Standard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455" dirty="0">
                <a:latin typeface="Calibri"/>
                <a:cs typeface="Calibri"/>
              </a:rPr>
              <a:t>norms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20" dirty="0">
                <a:latin typeface="Calibri"/>
                <a:cs typeface="Calibri"/>
              </a:rPr>
              <a:t>in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245" dirty="0">
                <a:latin typeface="Calibri"/>
                <a:cs typeface="Calibri"/>
              </a:rPr>
              <a:t>ML:</a:t>
            </a:r>
            <a:endParaRPr sz="3300">
              <a:latin typeface="Calibri"/>
              <a:cs typeface="Calibri"/>
            </a:endParaRPr>
          </a:p>
          <a:p>
            <a:pPr marL="461645" marR="289560" lvl="1" indent="-461645" algn="r">
              <a:lnSpc>
                <a:spcPct val="100000"/>
              </a:lnSpc>
              <a:spcBef>
                <a:spcPts val="4755"/>
              </a:spcBef>
              <a:buSzPct val="145454"/>
              <a:buChar char="•"/>
              <a:tabLst>
                <a:tab pos="461645" algn="l"/>
              </a:tabLst>
            </a:pPr>
            <a:r>
              <a:rPr sz="3300" b="1" spc="405" dirty="0">
                <a:latin typeface="Calibri"/>
                <a:cs typeface="Calibri"/>
              </a:rPr>
              <a:t>Euclidean</a:t>
            </a:r>
            <a:r>
              <a:rPr sz="3300" b="1" spc="175" dirty="0">
                <a:latin typeface="Calibri"/>
                <a:cs typeface="Calibri"/>
              </a:rPr>
              <a:t> </a:t>
            </a:r>
            <a:r>
              <a:rPr sz="3300" b="1" spc="470" dirty="0">
                <a:latin typeface="Calibri"/>
                <a:cs typeface="Calibri"/>
              </a:rPr>
              <a:t>norm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245" dirty="0">
                <a:latin typeface="Calibri"/>
                <a:cs typeface="Calibri"/>
              </a:rPr>
              <a:t>(p=2)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0043" y="8579283"/>
            <a:ext cx="5546725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125"/>
              </a:spcBef>
              <a:buSzPct val="145454"/>
              <a:buChar char="•"/>
              <a:tabLst>
                <a:tab pos="474345" algn="l"/>
              </a:tabLst>
            </a:pPr>
            <a:r>
              <a:rPr sz="3300" b="1" spc="430" dirty="0">
                <a:latin typeface="Calibri"/>
                <a:cs typeface="Calibri"/>
              </a:rPr>
              <a:t>Dot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400" dirty="0">
                <a:latin typeface="Calibri"/>
                <a:cs typeface="Calibri"/>
              </a:rPr>
              <a:t>product</a:t>
            </a:r>
            <a:r>
              <a:rPr sz="3300" b="1" spc="190" dirty="0">
                <a:latin typeface="Calibri"/>
                <a:cs typeface="Calibri"/>
              </a:rPr>
              <a:t> </a:t>
            </a:r>
            <a:r>
              <a:rPr sz="3300" b="1" spc="200" dirty="0">
                <a:latin typeface="Calibri"/>
                <a:cs typeface="Calibri"/>
              </a:rPr>
              <a:t>w.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250" dirty="0">
                <a:latin typeface="Calibri"/>
                <a:cs typeface="Calibri"/>
              </a:rPr>
              <a:t>2-</a:t>
            </a:r>
            <a:r>
              <a:rPr sz="3300" b="1" spc="325" dirty="0">
                <a:latin typeface="Calibri"/>
                <a:cs typeface="Calibri"/>
              </a:rPr>
              <a:t>norm: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0043" y="9686056"/>
            <a:ext cx="589788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125"/>
              </a:spcBef>
              <a:buSzPct val="145454"/>
              <a:buChar char="•"/>
              <a:tabLst>
                <a:tab pos="474345" algn="l"/>
              </a:tabLst>
            </a:pPr>
            <a:r>
              <a:rPr sz="3300" b="1" spc="395" dirty="0">
                <a:latin typeface="Calibri"/>
                <a:cs typeface="Calibri"/>
              </a:rPr>
              <a:t>Frobenius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470" dirty="0">
                <a:latin typeface="Calibri"/>
                <a:cs typeface="Calibri"/>
              </a:rPr>
              <a:t>norm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245" dirty="0">
                <a:latin typeface="Calibri"/>
                <a:cs typeface="Calibri"/>
              </a:rPr>
              <a:t>(matrix):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95033" y="4377423"/>
            <a:ext cx="703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485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3264" y="4020732"/>
            <a:ext cx="2419350" cy="589280"/>
          </a:xfrm>
          <a:prstGeom prst="rect">
            <a:avLst/>
          </a:prstGeom>
        </p:spPr>
        <p:txBody>
          <a:bodyPr vert="horz" wrap="square" lIns="0" tIns="481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95"/>
              </a:spcBef>
              <a:tabLst>
                <a:tab pos="2034539" algn="l"/>
              </a:tabLst>
            </a:pPr>
            <a:r>
              <a:rPr sz="3700" dirty="0">
                <a:latin typeface="BIZ UDGothic"/>
                <a:cs typeface="BIZ UDGothic"/>
              </a:rPr>
              <a:t>	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9056" y="5550168"/>
            <a:ext cx="1155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2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25893" y="4823640"/>
            <a:ext cx="726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i="1" spc="-95" dirty="0">
                <a:latin typeface="Verdana"/>
                <a:cs typeface="Verdana"/>
              </a:rPr>
              <a:t>|</a:t>
            </a:r>
            <a:r>
              <a:rPr sz="3700" spc="-95" dirty="0">
                <a:latin typeface="Calibri"/>
                <a:cs typeface="Calibri"/>
              </a:rPr>
              <a:t>a</a:t>
            </a:r>
            <a:r>
              <a:rPr sz="3825" spc="-142" baseline="-15250" dirty="0">
                <a:latin typeface="Calibri"/>
                <a:cs typeface="Calibri"/>
              </a:rPr>
              <a:t>i</a:t>
            </a:r>
            <a:r>
              <a:rPr sz="3700" i="1" spc="-95" dirty="0">
                <a:latin typeface="Verdana"/>
                <a:cs typeface="Verdana"/>
              </a:rPr>
              <a:t>|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1063" y="4770349"/>
            <a:ext cx="246379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395" dirty="0">
                <a:latin typeface="Calibri"/>
                <a:cs typeface="Calibri"/>
              </a:rPr>
              <a:t>p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17380" y="4258636"/>
            <a:ext cx="56388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55" dirty="0">
                <a:latin typeface="Calibri"/>
                <a:cs typeface="Calibri"/>
              </a:rPr>
              <a:t>1</a:t>
            </a:r>
            <a:r>
              <a:rPr sz="2550" i="1" spc="55" dirty="0">
                <a:latin typeface="Trebuchet MS"/>
                <a:cs typeface="Trebuchet MS"/>
              </a:rPr>
              <a:t>/</a:t>
            </a:r>
            <a:r>
              <a:rPr sz="2550" spc="55" dirty="0">
                <a:latin typeface="Calibri"/>
                <a:cs typeface="Calibri"/>
              </a:rPr>
              <a:t>p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65176" y="7189847"/>
            <a:ext cx="46945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3700" i="1" spc="280" dirty="0">
                <a:latin typeface="Verdana"/>
                <a:cs typeface="Verdana"/>
              </a:rPr>
              <a:t>I</a:t>
            </a:r>
            <a:r>
              <a:rPr sz="3700" i="1" spc="-280" dirty="0">
                <a:latin typeface="Verdana"/>
                <a:cs typeface="Verdana"/>
              </a:rPr>
              <a:t> </a:t>
            </a:r>
            <a:r>
              <a:rPr sz="3700" spc="38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280" dirty="0">
                <a:latin typeface="Verdana"/>
                <a:cs typeface="Verdana"/>
              </a:rPr>
              <a:t>I</a:t>
            </a:r>
            <a:r>
              <a:rPr sz="3825" spc="419" baseline="-13071" dirty="0">
                <a:latin typeface="Calibri"/>
                <a:cs typeface="Calibri"/>
              </a:rPr>
              <a:t>2</a:t>
            </a:r>
            <a:r>
              <a:rPr sz="3700" spc="28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5550" spc="-600" baseline="114114" dirty="0">
                <a:latin typeface="Arial"/>
                <a:cs typeface="Arial"/>
              </a:rPr>
              <a:t>1</a:t>
            </a:r>
            <a:r>
              <a:rPr sz="5550" spc="-1687" baseline="16516" dirty="0">
                <a:latin typeface="Arial"/>
                <a:cs typeface="Arial"/>
              </a:rPr>
              <a:t>�</a:t>
            </a:r>
            <a:r>
              <a:rPr sz="5550" spc="2490" baseline="49549" dirty="0">
                <a:latin typeface="Arial"/>
                <a:cs typeface="Arial"/>
              </a:rPr>
              <a:t>I</a:t>
            </a:r>
            <a:r>
              <a:rPr sz="5550" spc="2497" baseline="94594" dirty="0">
                <a:latin typeface="Arial"/>
                <a:cs typeface="Arial"/>
              </a:rPr>
              <a:t>(</a:t>
            </a:r>
            <a:r>
              <a:rPr sz="5550" spc="2497" baseline="52552" dirty="0">
                <a:latin typeface="Arial"/>
                <a:cs typeface="Arial"/>
              </a:rPr>
              <a:t>�</a:t>
            </a:r>
            <a:r>
              <a:rPr sz="5550" spc="-615" baseline="52552" dirty="0">
                <a:latin typeface="Arial"/>
                <a:cs typeface="Arial"/>
              </a:rPr>
              <a:t> </a:t>
            </a:r>
            <a:r>
              <a:rPr sz="3700" i="1" spc="-10" dirty="0">
                <a:latin typeface="Verdana"/>
                <a:cs typeface="Verdana"/>
              </a:rPr>
              <a:t>|</a:t>
            </a:r>
            <a:r>
              <a:rPr sz="3700" spc="-10" dirty="0">
                <a:latin typeface="Calibri"/>
                <a:cs typeface="Calibri"/>
              </a:rPr>
              <a:t>a</a:t>
            </a:r>
            <a:r>
              <a:rPr sz="3825" spc="-15" baseline="-15250" dirty="0">
                <a:latin typeface="Calibri"/>
                <a:cs typeface="Calibri"/>
              </a:rPr>
              <a:t>i</a:t>
            </a:r>
            <a:r>
              <a:rPr sz="3700" i="1" spc="-10" dirty="0">
                <a:latin typeface="Verdana"/>
                <a:cs typeface="Verdana"/>
              </a:rPr>
              <a:t>|</a:t>
            </a:r>
            <a:r>
              <a:rPr sz="3825" spc="-15" baseline="22875" dirty="0">
                <a:latin typeface="Calibri"/>
                <a:cs typeface="Calibri"/>
              </a:rPr>
              <a:t>2</a:t>
            </a:r>
            <a:r>
              <a:rPr sz="5550" spc="-15" baseline="94594" dirty="0">
                <a:latin typeface="Arial"/>
                <a:cs typeface="Arial"/>
              </a:rPr>
              <a:t> </a:t>
            </a:r>
            <a:endParaRPr sz="5550" baseline="94594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42325" y="6698043"/>
            <a:ext cx="2367280" cy="0"/>
          </a:xfrm>
          <a:custGeom>
            <a:avLst/>
            <a:gdLst/>
            <a:ahLst/>
            <a:cxnLst/>
            <a:rect l="l" t="t" r="r" b="b"/>
            <a:pathLst>
              <a:path w="2367280">
                <a:moveTo>
                  <a:pt x="0" y="0"/>
                </a:moveTo>
                <a:lnTo>
                  <a:pt x="2366786" y="0"/>
                </a:lnTo>
              </a:path>
            </a:pathLst>
          </a:custGeom>
          <a:ln w="18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95417" y="7916846"/>
            <a:ext cx="1155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2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64092" y="9890991"/>
            <a:ext cx="145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3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98081" y="9758633"/>
            <a:ext cx="105092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i="1" spc="110" dirty="0">
                <a:latin typeface="Verdana"/>
                <a:cs typeface="Verdana"/>
              </a:rPr>
              <a:t>\</a:t>
            </a:r>
            <a:r>
              <a:rPr sz="2250" i="1" spc="-160" dirty="0">
                <a:latin typeface="Verdana"/>
                <a:cs typeface="Verdana"/>
              </a:rPr>
              <a:t> </a:t>
            </a:r>
            <a:r>
              <a:rPr sz="2250" spc="390" dirty="0">
                <a:latin typeface="Calibri"/>
                <a:cs typeface="Calibri"/>
              </a:rPr>
              <a:t>A</a:t>
            </a:r>
            <a:r>
              <a:rPr sz="2250" spc="125" dirty="0">
                <a:latin typeface="Calibri"/>
                <a:cs typeface="Calibri"/>
              </a:rPr>
              <a:t> </a:t>
            </a:r>
            <a:r>
              <a:rPr sz="2250" i="1" spc="110" dirty="0">
                <a:latin typeface="Verdana"/>
                <a:cs typeface="Verdana"/>
              </a:rPr>
              <a:t>\</a:t>
            </a:r>
            <a:r>
              <a:rPr sz="2250" i="1" spc="265" dirty="0">
                <a:latin typeface="Verdana"/>
                <a:cs typeface="Verdana"/>
              </a:rPr>
              <a:t> </a:t>
            </a:r>
            <a:r>
              <a:rPr sz="2250" spc="80" dirty="0">
                <a:latin typeface="Tahoma"/>
                <a:cs typeface="Tahoma"/>
              </a:rPr>
              <a:t>=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04026" y="9061780"/>
            <a:ext cx="31877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1255" dirty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04026" y="9571835"/>
            <a:ext cx="33147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155" dirty="0">
                <a:latin typeface="Arial"/>
                <a:cs typeface="Arial"/>
              </a:rPr>
              <a:t>1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04026" y="9745830"/>
            <a:ext cx="33147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780" dirty="0">
                <a:latin typeface="Arial"/>
                <a:cs typeface="Arial"/>
              </a:rPr>
              <a:t> 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622817" y="9358546"/>
            <a:ext cx="2032635" cy="0"/>
          </a:xfrm>
          <a:custGeom>
            <a:avLst/>
            <a:gdLst/>
            <a:ahLst/>
            <a:cxnLst/>
            <a:rect l="l" t="t" r="r" b="b"/>
            <a:pathLst>
              <a:path w="2032634">
                <a:moveTo>
                  <a:pt x="0" y="0"/>
                </a:moveTo>
                <a:lnTo>
                  <a:pt x="2032074" y="0"/>
                </a:lnTo>
              </a:path>
            </a:pathLst>
          </a:custGeom>
          <a:ln w="11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10117" y="9175837"/>
            <a:ext cx="2667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755" dirty="0">
                <a:latin typeface="Arial"/>
                <a:cs typeface="Arial"/>
              </a:rPr>
              <a:t>{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45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1610117" y="9697822"/>
            <a:ext cx="2794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370" dirty="0">
                <a:latin typeface="Arial"/>
                <a:cs typeface="Arial"/>
              </a:rPr>
              <a:t>\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63544" y="9483092"/>
            <a:ext cx="91122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2035" dirty="0">
                <a:latin typeface="Arial"/>
                <a:cs typeface="Arial"/>
              </a:rPr>
              <a:t>L</a:t>
            </a:r>
            <a:r>
              <a:rPr sz="2250" spc="-245" dirty="0">
                <a:latin typeface="Arial"/>
                <a:cs typeface="Arial"/>
              </a:rPr>
              <a:t> </a:t>
            </a:r>
            <a:r>
              <a:rPr sz="2250" spc="1985" dirty="0">
                <a:latin typeface="Arial"/>
                <a:cs typeface="Arial"/>
              </a:rPr>
              <a:t>L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045105" y="10207266"/>
            <a:ext cx="548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9425" algn="l"/>
              </a:tabLst>
            </a:pPr>
            <a:r>
              <a:rPr sz="1600" spc="15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	j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48339" y="9899720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35" dirty="0">
                <a:latin typeface="Calibri"/>
                <a:cs typeface="Calibri"/>
              </a:rPr>
              <a:t>ij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7531" y="9758633"/>
            <a:ext cx="4826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i="1" dirty="0">
                <a:latin typeface="Verdana"/>
                <a:cs typeface="Verdana"/>
              </a:rPr>
              <a:t>|</a:t>
            </a:r>
            <a:r>
              <a:rPr sz="2250" dirty="0">
                <a:latin typeface="Calibri"/>
                <a:cs typeface="Calibri"/>
              </a:rPr>
              <a:t>a</a:t>
            </a:r>
            <a:r>
              <a:rPr sz="2250" spc="335" dirty="0">
                <a:latin typeface="Calibri"/>
                <a:cs typeface="Calibri"/>
              </a:rPr>
              <a:t> </a:t>
            </a:r>
            <a:r>
              <a:rPr sz="2250" i="1" spc="-450" dirty="0">
                <a:latin typeface="Verdana"/>
                <a:cs typeface="Verdana"/>
              </a:rPr>
              <a:t>|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54631" y="9761804"/>
            <a:ext cx="145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3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88474" y="9175837"/>
            <a:ext cx="2667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630" dirty="0">
                <a:latin typeface="Arial"/>
                <a:cs typeface="Arial"/>
              </a:rPr>
              <a:t>\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388474" y="9697822"/>
            <a:ext cx="2794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245" dirty="0">
                <a:latin typeface="Arial"/>
                <a:cs typeface="Arial"/>
              </a:rPr>
              <a:t>}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67655" y="8557876"/>
            <a:ext cx="47986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450" b="1" spc="570" dirty="0">
                <a:latin typeface="Calibri"/>
                <a:cs typeface="Calibri"/>
              </a:rPr>
              <a:t>a</a:t>
            </a:r>
            <a:r>
              <a:rPr sz="3600" i="1" spc="855" baseline="32407" dirty="0">
                <a:latin typeface="Verdana"/>
                <a:cs typeface="Verdana"/>
              </a:rPr>
              <a:t>T</a:t>
            </a:r>
            <a:r>
              <a:rPr sz="3450" b="1" spc="570" dirty="0">
                <a:latin typeface="Calibri"/>
                <a:cs typeface="Calibri"/>
              </a:rPr>
              <a:t>b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spc="440" dirty="0">
                <a:latin typeface="Georgia"/>
                <a:cs typeface="Georgia"/>
              </a:rPr>
              <a:t>=</a:t>
            </a:r>
            <a:r>
              <a:rPr sz="3450" spc="140" dirty="0">
                <a:latin typeface="Georgia"/>
                <a:cs typeface="Georgia"/>
              </a:rPr>
              <a:t> </a:t>
            </a:r>
            <a:r>
              <a:rPr sz="3450" i="1" spc="114" dirty="0">
                <a:latin typeface="Times New Roman"/>
                <a:cs typeface="Times New Roman"/>
              </a:rPr>
              <a:t>||</a:t>
            </a:r>
            <a:r>
              <a:rPr sz="3450" b="1" spc="114" dirty="0">
                <a:latin typeface="Calibri"/>
                <a:cs typeface="Calibri"/>
              </a:rPr>
              <a:t>a</a:t>
            </a:r>
            <a:r>
              <a:rPr sz="3450" i="1" spc="114" dirty="0">
                <a:latin typeface="Times New Roman"/>
                <a:cs typeface="Times New Roman"/>
              </a:rPr>
              <a:t>||</a:t>
            </a:r>
            <a:r>
              <a:rPr sz="3600" b="1" spc="172" baseline="-12731" dirty="0">
                <a:latin typeface="Calibri"/>
                <a:cs typeface="Calibri"/>
              </a:rPr>
              <a:t>2</a:t>
            </a:r>
            <a:r>
              <a:rPr sz="3450" i="1" spc="114" dirty="0">
                <a:latin typeface="Times New Roman"/>
                <a:cs typeface="Times New Roman"/>
              </a:rPr>
              <a:t>||</a:t>
            </a:r>
            <a:r>
              <a:rPr sz="3450" b="1" spc="114" dirty="0">
                <a:latin typeface="Calibri"/>
                <a:cs typeface="Calibri"/>
              </a:rPr>
              <a:t>b</a:t>
            </a:r>
            <a:r>
              <a:rPr sz="3450" i="1" spc="114" dirty="0">
                <a:latin typeface="Times New Roman"/>
                <a:cs typeface="Times New Roman"/>
              </a:rPr>
              <a:t>||</a:t>
            </a:r>
            <a:r>
              <a:rPr sz="3600" b="1" spc="172" baseline="-12731" dirty="0">
                <a:latin typeface="Calibri"/>
                <a:cs typeface="Calibri"/>
              </a:rPr>
              <a:t>2</a:t>
            </a:r>
            <a:r>
              <a:rPr sz="3600" b="1" spc="315" baseline="-12731" dirty="0">
                <a:latin typeface="Calibri"/>
                <a:cs typeface="Calibri"/>
              </a:rPr>
              <a:t> </a:t>
            </a:r>
            <a:r>
              <a:rPr sz="3450" spc="-114" dirty="0">
                <a:latin typeface="Georgia"/>
                <a:cs typeface="Georgia"/>
              </a:rPr>
              <a:t>cos</a:t>
            </a:r>
            <a:r>
              <a:rPr sz="3450" spc="-250" dirty="0">
                <a:latin typeface="Georgia"/>
                <a:cs typeface="Georgia"/>
              </a:rPr>
              <a:t> </a:t>
            </a:r>
            <a:r>
              <a:rPr sz="3450" i="1" spc="160" dirty="0">
                <a:latin typeface="Times New Roman"/>
                <a:cs typeface="Times New Roman"/>
              </a:rPr>
              <a:t>θ</a:t>
            </a:r>
            <a:r>
              <a:rPr sz="3600" b="1" spc="240" baseline="-13888" dirty="0">
                <a:latin typeface="Calibri"/>
                <a:cs typeface="Calibri"/>
              </a:rPr>
              <a:t>ab</a:t>
            </a:r>
            <a:endParaRPr sz="3600" baseline="-13888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46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2527" y="931348"/>
            <a:ext cx="1273937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830" dirty="0"/>
              <a:t>Special</a:t>
            </a:r>
            <a:r>
              <a:rPr sz="7400" spc="380" dirty="0"/>
              <a:t> </a:t>
            </a:r>
            <a:r>
              <a:rPr sz="7400" spc="840" dirty="0"/>
              <a:t>matrices</a:t>
            </a:r>
            <a:r>
              <a:rPr sz="7400" spc="385" dirty="0"/>
              <a:t> </a:t>
            </a:r>
            <a:r>
              <a:rPr sz="7400" dirty="0"/>
              <a:t>&amp;</a:t>
            </a:r>
            <a:r>
              <a:rPr sz="7400" spc="380" dirty="0"/>
              <a:t> </a:t>
            </a:r>
            <a:r>
              <a:rPr sz="7400" spc="740" dirty="0"/>
              <a:t>vectors</a:t>
            </a:r>
            <a:endParaRPr sz="7400"/>
          </a:p>
        </p:txBody>
      </p:sp>
      <p:sp>
        <p:nvSpPr>
          <p:cNvPr id="3" name="object 3"/>
          <p:cNvSpPr txBox="1"/>
          <p:nvPr/>
        </p:nvSpPr>
        <p:spPr>
          <a:xfrm>
            <a:off x="3638162" y="2995952"/>
            <a:ext cx="51276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270" indent="-471170">
              <a:lnSpc>
                <a:spcPct val="100000"/>
              </a:lnSpc>
              <a:spcBef>
                <a:spcPts val="95"/>
              </a:spcBef>
              <a:buSzPct val="144117"/>
              <a:buChar char="•"/>
              <a:tabLst>
                <a:tab pos="509270" algn="l"/>
                <a:tab pos="4608830" algn="l"/>
              </a:tabLst>
            </a:pPr>
            <a:r>
              <a:rPr sz="3400" b="1" spc="250" dirty="0">
                <a:latin typeface="Calibri"/>
                <a:cs typeface="Calibri"/>
              </a:rPr>
              <a:t>Identity.</a:t>
            </a:r>
            <a:r>
              <a:rPr sz="3400" b="1" spc="195" dirty="0">
                <a:latin typeface="Calibri"/>
                <a:cs typeface="Calibri"/>
              </a:rPr>
              <a:t> </a:t>
            </a:r>
            <a:r>
              <a:rPr sz="3400" b="1" spc="409" dirty="0">
                <a:latin typeface="Calibri"/>
                <a:cs typeface="Calibri"/>
              </a:rPr>
              <a:t>Denoted</a:t>
            </a:r>
            <a:r>
              <a:rPr sz="3400" b="1" dirty="0">
                <a:latin typeface="Calibri"/>
                <a:cs typeface="Calibri"/>
              </a:rPr>
              <a:t>	</a:t>
            </a:r>
            <a:r>
              <a:rPr sz="5550" spc="247" baseline="12012" dirty="0">
                <a:latin typeface="Calibri"/>
                <a:cs typeface="Calibri"/>
              </a:rPr>
              <a:t>I</a:t>
            </a:r>
            <a:r>
              <a:rPr sz="3825" spc="247" baseline="4357" dirty="0">
                <a:latin typeface="Calibri"/>
                <a:cs typeface="Calibri"/>
              </a:rPr>
              <a:t>n</a:t>
            </a:r>
            <a:r>
              <a:rPr sz="3400" b="1" spc="165" dirty="0">
                <a:latin typeface="Calibri"/>
                <a:cs typeface="Calibri"/>
              </a:rPr>
              <a:t>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0043" y="4070898"/>
            <a:ext cx="18542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b="1" spc="-615" dirty="0">
                <a:latin typeface="Calibri"/>
                <a:cs typeface="Calibri"/>
              </a:rPr>
              <a:t>•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1429" y="4166751"/>
            <a:ext cx="7928609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b="1" spc="204" dirty="0">
                <a:latin typeface="Calibri"/>
                <a:cs typeface="Calibri"/>
              </a:rPr>
              <a:t>All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280" dirty="0">
                <a:latin typeface="Calibri"/>
                <a:cs typeface="Calibri"/>
              </a:rPr>
              <a:t>zeros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305" dirty="0">
                <a:latin typeface="Calibri"/>
                <a:cs typeface="Calibri"/>
              </a:rPr>
              <a:t>except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190" dirty="0">
                <a:latin typeface="Calibri"/>
                <a:cs typeface="Calibri"/>
              </a:rPr>
              <a:t>for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325" dirty="0">
                <a:latin typeface="Calibri"/>
                <a:cs typeface="Calibri"/>
              </a:rPr>
              <a:t>ones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340" dirty="0">
                <a:latin typeface="Calibri"/>
                <a:cs typeface="Calibri"/>
              </a:rPr>
              <a:t>on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310" dirty="0">
                <a:latin typeface="Calibri"/>
                <a:cs typeface="Calibri"/>
              </a:rPr>
              <a:t>the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355" dirty="0">
                <a:latin typeface="Calibri"/>
                <a:cs typeface="Calibri"/>
              </a:rPr>
              <a:t>main</a:t>
            </a:r>
            <a:r>
              <a:rPr sz="2550" b="1" spc="145" dirty="0">
                <a:latin typeface="Calibri"/>
                <a:cs typeface="Calibri"/>
              </a:rPr>
              <a:t> </a:t>
            </a:r>
            <a:r>
              <a:rPr sz="2550" b="1" spc="260" dirty="0">
                <a:latin typeface="Calibri"/>
                <a:cs typeface="Calibri"/>
              </a:rPr>
              <a:t>diagonal.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8162" y="4879376"/>
            <a:ext cx="3114675" cy="1999614"/>
          </a:xfrm>
          <a:prstGeom prst="rect">
            <a:avLst/>
          </a:prstGeom>
        </p:spPr>
        <p:txBody>
          <a:bodyPr vert="horz" wrap="square" lIns="0" tIns="300355" rIns="0" bIns="0" rtlCol="0">
            <a:spAutoFit/>
          </a:bodyPr>
          <a:lstStyle/>
          <a:p>
            <a:pPr marL="509270" indent="-471170">
              <a:lnSpc>
                <a:spcPct val="100000"/>
              </a:lnSpc>
              <a:spcBef>
                <a:spcPts val="2365"/>
              </a:spcBef>
              <a:buSzPct val="144117"/>
              <a:buChar char="•"/>
              <a:tabLst>
                <a:tab pos="509270" algn="l"/>
              </a:tabLst>
            </a:pPr>
            <a:r>
              <a:rPr sz="3400" b="1" spc="370" dirty="0">
                <a:latin typeface="Calibri"/>
                <a:cs typeface="Calibri"/>
              </a:rPr>
              <a:t>Symmetric:</a:t>
            </a:r>
            <a:endParaRPr sz="3400">
              <a:latin typeface="Calibri"/>
              <a:cs typeface="Calibri"/>
            </a:endParaRPr>
          </a:p>
          <a:p>
            <a:pPr marL="509270" indent="-471170">
              <a:lnSpc>
                <a:spcPct val="100000"/>
              </a:lnSpc>
              <a:spcBef>
                <a:spcPts val="4815"/>
              </a:spcBef>
              <a:buSzPct val="144117"/>
              <a:buChar char="•"/>
              <a:tabLst>
                <a:tab pos="509270" algn="l"/>
              </a:tabLst>
            </a:pPr>
            <a:r>
              <a:rPr sz="3400" b="1" spc="330" dirty="0">
                <a:latin typeface="Calibri"/>
                <a:cs typeface="Calibri"/>
              </a:rPr>
              <a:t>Unit</a:t>
            </a:r>
            <a:r>
              <a:rPr sz="3400" b="1" spc="175" dirty="0">
                <a:latin typeface="Calibri"/>
                <a:cs typeface="Calibri"/>
              </a:rPr>
              <a:t> </a:t>
            </a:r>
            <a:r>
              <a:rPr sz="3400" b="1" spc="260" dirty="0">
                <a:latin typeface="Calibri"/>
                <a:cs typeface="Calibri"/>
              </a:rPr>
              <a:t>vector: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8162" y="7080156"/>
            <a:ext cx="9883140" cy="2058035"/>
          </a:xfrm>
          <a:prstGeom prst="rect">
            <a:avLst/>
          </a:prstGeom>
        </p:spPr>
        <p:txBody>
          <a:bodyPr vert="horz" wrap="square" lIns="0" tIns="320675" rIns="0" bIns="0" rtlCol="0">
            <a:spAutoFit/>
          </a:bodyPr>
          <a:lstStyle/>
          <a:p>
            <a:pPr marL="509270" indent="-471170">
              <a:lnSpc>
                <a:spcPct val="100000"/>
              </a:lnSpc>
              <a:spcBef>
                <a:spcPts val="2525"/>
              </a:spcBef>
              <a:buSzPct val="144117"/>
              <a:buChar char="•"/>
              <a:tabLst>
                <a:tab pos="509270" algn="l"/>
                <a:tab pos="5230495" algn="l"/>
              </a:tabLst>
            </a:pPr>
            <a:r>
              <a:rPr sz="3400" b="1" spc="395" dirty="0">
                <a:latin typeface="Calibri"/>
                <a:cs typeface="Calibri"/>
              </a:rPr>
              <a:t>Orthogonal</a:t>
            </a:r>
            <a:r>
              <a:rPr sz="3400" b="1" spc="200" dirty="0">
                <a:latin typeface="Calibri"/>
                <a:cs typeface="Calibri"/>
              </a:rPr>
              <a:t> </a:t>
            </a:r>
            <a:r>
              <a:rPr sz="3400" b="1" spc="270" dirty="0">
                <a:latin typeface="Calibri"/>
                <a:cs typeface="Calibri"/>
              </a:rPr>
              <a:t>vectors:</a:t>
            </a:r>
            <a:r>
              <a:rPr sz="3400" b="1" dirty="0">
                <a:latin typeface="Calibri"/>
                <a:cs typeface="Calibri"/>
              </a:rPr>
              <a:t>	</a:t>
            </a:r>
            <a:r>
              <a:rPr sz="5550" spc="907" baseline="-6006" dirty="0">
                <a:latin typeface="Calibri"/>
                <a:cs typeface="Calibri"/>
              </a:rPr>
              <a:t>a</a:t>
            </a:r>
            <a:r>
              <a:rPr sz="3825" i="1" spc="907" baseline="25054" dirty="0">
                <a:latin typeface="Verdana"/>
                <a:cs typeface="Verdana"/>
              </a:rPr>
              <a:t>T</a:t>
            </a:r>
            <a:r>
              <a:rPr sz="5550" spc="907" baseline="-6006" dirty="0">
                <a:latin typeface="Calibri"/>
                <a:cs typeface="Calibri"/>
              </a:rPr>
              <a:t>b</a:t>
            </a:r>
            <a:r>
              <a:rPr sz="5550" spc="284" baseline="-6006" dirty="0">
                <a:latin typeface="Calibri"/>
                <a:cs typeface="Calibri"/>
              </a:rPr>
              <a:t> </a:t>
            </a:r>
            <a:r>
              <a:rPr sz="5550" spc="240" baseline="-6006" dirty="0">
                <a:latin typeface="Tahoma"/>
                <a:cs typeface="Tahoma"/>
              </a:rPr>
              <a:t>=</a:t>
            </a:r>
            <a:r>
              <a:rPr sz="5550" spc="-187" baseline="-6006" dirty="0">
                <a:latin typeface="Tahoma"/>
                <a:cs typeface="Tahoma"/>
              </a:rPr>
              <a:t> </a:t>
            </a:r>
            <a:r>
              <a:rPr sz="5550" spc="907" baseline="-6006" dirty="0">
                <a:latin typeface="Calibri"/>
                <a:cs typeface="Calibri"/>
              </a:rPr>
              <a:t>0</a:t>
            </a:r>
            <a:endParaRPr sz="5550" baseline="-6006">
              <a:latin typeface="Calibri"/>
              <a:cs typeface="Calibri"/>
            </a:endParaRPr>
          </a:p>
          <a:p>
            <a:pPr marL="509270" indent="-471170">
              <a:lnSpc>
                <a:spcPct val="100000"/>
              </a:lnSpc>
              <a:spcBef>
                <a:spcPts val="4755"/>
              </a:spcBef>
              <a:buSzPct val="144117"/>
              <a:buChar char="•"/>
              <a:tabLst>
                <a:tab pos="509270" algn="l"/>
              </a:tabLst>
            </a:pPr>
            <a:r>
              <a:rPr sz="3400" b="1" spc="390" dirty="0">
                <a:latin typeface="Calibri"/>
                <a:cs typeface="Calibri"/>
              </a:rPr>
              <a:t>Orthonormal</a:t>
            </a:r>
            <a:r>
              <a:rPr sz="3400" b="1" spc="185" dirty="0">
                <a:latin typeface="Calibri"/>
                <a:cs typeface="Calibri"/>
              </a:rPr>
              <a:t> </a:t>
            </a:r>
            <a:r>
              <a:rPr sz="3400" b="1" spc="280" dirty="0">
                <a:latin typeface="Calibri"/>
                <a:cs typeface="Calibri"/>
              </a:rPr>
              <a:t>vectors:</a:t>
            </a:r>
            <a:r>
              <a:rPr sz="3400" b="1" spc="185" dirty="0">
                <a:latin typeface="Calibri"/>
                <a:cs typeface="Calibri"/>
              </a:rPr>
              <a:t> </a:t>
            </a:r>
            <a:r>
              <a:rPr sz="3400" b="1" spc="335" dirty="0">
                <a:latin typeface="Calibri"/>
                <a:cs typeface="Calibri"/>
              </a:rPr>
              <a:t>unit</a:t>
            </a:r>
            <a:r>
              <a:rPr sz="3400" b="1" spc="185" dirty="0">
                <a:latin typeface="Calibri"/>
                <a:cs typeface="Calibri"/>
              </a:rPr>
              <a:t> </a:t>
            </a:r>
            <a:r>
              <a:rPr sz="3400" b="1" spc="459" dirty="0">
                <a:latin typeface="Calibri"/>
                <a:cs typeface="Calibri"/>
              </a:rPr>
              <a:t>and</a:t>
            </a:r>
            <a:r>
              <a:rPr sz="3400" b="1" spc="190" dirty="0">
                <a:latin typeface="Calibri"/>
                <a:cs typeface="Calibri"/>
              </a:rPr>
              <a:t> </a:t>
            </a:r>
            <a:r>
              <a:rPr sz="3400" b="1" spc="365" dirty="0">
                <a:latin typeface="Calibri"/>
                <a:cs typeface="Calibri"/>
              </a:rPr>
              <a:t>orthogonal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3562" y="9686440"/>
            <a:ext cx="11392535" cy="542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83870" indent="-471170">
              <a:lnSpc>
                <a:spcPct val="100000"/>
              </a:lnSpc>
              <a:spcBef>
                <a:spcPts val="90"/>
              </a:spcBef>
              <a:buSzPct val="144117"/>
              <a:buChar char="•"/>
              <a:tabLst>
                <a:tab pos="483870" algn="l"/>
              </a:tabLst>
            </a:pPr>
            <a:r>
              <a:rPr sz="3400" b="1" spc="395" dirty="0">
                <a:latin typeface="Calibri"/>
                <a:cs typeface="Calibri"/>
              </a:rPr>
              <a:t>Orthogonal</a:t>
            </a:r>
            <a:r>
              <a:rPr sz="3400" b="1" spc="175" dirty="0">
                <a:latin typeface="Calibri"/>
                <a:cs typeface="Calibri"/>
              </a:rPr>
              <a:t> </a:t>
            </a:r>
            <a:r>
              <a:rPr sz="3400" b="1" spc="285" dirty="0">
                <a:latin typeface="Calibri"/>
                <a:cs typeface="Calibri"/>
              </a:rPr>
              <a:t>matrix: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390" dirty="0">
                <a:latin typeface="Calibri"/>
                <a:cs typeface="Calibri"/>
              </a:rPr>
              <a:t>Orthonormal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350" dirty="0">
                <a:latin typeface="Calibri"/>
                <a:cs typeface="Calibri"/>
              </a:rPr>
              <a:t>rows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&amp;</a:t>
            </a:r>
            <a:r>
              <a:rPr sz="3400" b="1" spc="180" dirty="0">
                <a:latin typeface="Calibri"/>
                <a:cs typeface="Calibri"/>
              </a:rPr>
              <a:t> </a:t>
            </a:r>
            <a:r>
              <a:rPr sz="3400" b="1" spc="434" dirty="0">
                <a:latin typeface="Calibri"/>
                <a:cs typeface="Calibri"/>
              </a:rPr>
              <a:t>columns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92119" y="1940010"/>
            <a:ext cx="3257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855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92119" y="2784853"/>
            <a:ext cx="33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610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68290" y="2315548"/>
            <a:ext cx="3295650" cy="1715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5"/>
              </a:spcBef>
              <a:tabLst>
                <a:tab pos="719455" algn="l"/>
                <a:tab pos="1511935" algn="l"/>
              </a:tabLst>
            </a:pPr>
            <a:r>
              <a:rPr sz="3700" spc="-520" dirty="0">
                <a:latin typeface="Calibri"/>
                <a:cs typeface="Calibri"/>
              </a:rPr>
              <a:t>1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595" dirty="0">
                <a:latin typeface="Calibri"/>
                <a:cs typeface="Calibri"/>
              </a:rPr>
              <a:t>0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605" dirty="0">
                <a:latin typeface="Calibri"/>
                <a:cs typeface="Calibri"/>
              </a:rPr>
              <a:t>0</a:t>
            </a:r>
            <a:endParaRPr sz="3700">
              <a:latin typeface="Calibri"/>
              <a:cs typeface="Calibri"/>
            </a:endParaRPr>
          </a:p>
          <a:p>
            <a:pPr marR="30480" algn="r">
              <a:lnSpc>
                <a:spcPts val="4420"/>
              </a:lnSpc>
              <a:spcBef>
                <a:spcPts val="35"/>
              </a:spcBef>
              <a:tabLst>
                <a:tab pos="489584" algn="l"/>
                <a:tab pos="1297940" algn="l"/>
                <a:tab pos="2162175" algn="l"/>
                <a:tab pos="2882900" algn="l"/>
              </a:tabLst>
            </a:pPr>
            <a:r>
              <a:rPr sz="3700" spc="175" dirty="0">
                <a:latin typeface="Calibri"/>
                <a:cs typeface="Calibri"/>
              </a:rPr>
              <a:t>I</a:t>
            </a:r>
            <a:r>
              <a:rPr sz="3825" spc="262" baseline="-11982" dirty="0">
                <a:latin typeface="Calibri"/>
                <a:cs typeface="Calibri"/>
              </a:rPr>
              <a:t>3</a:t>
            </a:r>
            <a:r>
              <a:rPr sz="3825" baseline="-11982" dirty="0">
                <a:latin typeface="Calibri"/>
                <a:cs typeface="Calibri"/>
              </a:rPr>
              <a:t>	</a:t>
            </a:r>
            <a:r>
              <a:rPr sz="3700" spc="11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605" dirty="0">
                <a:latin typeface="Calibri"/>
                <a:cs typeface="Calibri"/>
              </a:rPr>
              <a:t>0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-520" dirty="0">
                <a:latin typeface="Calibri"/>
                <a:cs typeface="Calibri"/>
              </a:rPr>
              <a:t>1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605" dirty="0">
                <a:latin typeface="Calibri"/>
                <a:cs typeface="Calibri"/>
              </a:rPr>
              <a:t>0</a:t>
            </a:r>
            <a:endParaRPr sz="3700">
              <a:latin typeface="Calibri"/>
              <a:cs typeface="Calibri"/>
            </a:endParaRPr>
          </a:p>
          <a:p>
            <a:pPr marR="102235" algn="r">
              <a:lnSpc>
                <a:spcPts val="4420"/>
              </a:lnSpc>
              <a:tabLst>
                <a:tab pos="791845" algn="l"/>
                <a:tab pos="1656080" algn="l"/>
              </a:tabLst>
            </a:pPr>
            <a:r>
              <a:rPr sz="3700" spc="605" dirty="0">
                <a:latin typeface="Calibri"/>
                <a:cs typeface="Calibri"/>
              </a:rPr>
              <a:t>0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605" dirty="0">
                <a:latin typeface="Calibri"/>
                <a:cs typeface="Calibri"/>
              </a:rPr>
              <a:t>0</a:t>
            </a:r>
            <a:r>
              <a:rPr sz="3700" dirty="0">
                <a:latin typeface="Calibri"/>
                <a:cs typeface="Calibri"/>
              </a:rPr>
              <a:t>	</a:t>
            </a:r>
            <a:r>
              <a:rPr sz="3700" spc="-53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35276" y="5136205"/>
            <a:ext cx="1692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59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625" dirty="0">
                <a:latin typeface="Calibri"/>
                <a:cs typeface="Calibri"/>
              </a:rPr>
              <a:t>A</a:t>
            </a:r>
            <a:r>
              <a:rPr sz="3825" i="1" spc="937" baseline="32679" dirty="0">
                <a:latin typeface="Verdana"/>
                <a:cs typeface="Verdana"/>
              </a:rPr>
              <a:t>T</a:t>
            </a:r>
            <a:endParaRPr sz="3825" baseline="32679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50133" y="8561855"/>
            <a:ext cx="35013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700" dirty="0">
                <a:latin typeface="Calibri"/>
                <a:cs typeface="Calibri"/>
              </a:rPr>
              <a:t>A</a:t>
            </a:r>
            <a:r>
              <a:rPr sz="3825" i="1" spc="1050" baseline="32679" dirty="0">
                <a:latin typeface="Verdana"/>
                <a:cs typeface="Verdana"/>
              </a:rPr>
              <a:t>T</a:t>
            </a:r>
            <a:r>
              <a:rPr sz="3700" spc="700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635" dirty="0">
                <a:latin typeface="Calibri"/>
                <a:cs typeface="Calibri"/>
              </a:rPr>
              <a:t>AA</a:t>
            </a:r>
            <a:r>
              <a:rPr sz="3825" i="1" spc="952" baseline="32679" dirty="0">
                <a:latin typeface="Verdana"/>
                <a:cs typeface="Verdana"/>
              </a:rPr>
              <a:t>T</a:t>
            </a:r>
            <a:r>
              <a:rPr sz="3825" i="1" spc="487" baseline="32679" dirty="0">
                <a:latin typeface="Verdana"/>
                <a:cs typeface="Verdan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60" dirty="0">
                <a:latin typeface="Calibri"/>
                <a:cs typeface="Calibri"/>
              </a:rPr>
              <a:t>I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9506" y="6284869"/>
            <a:ext cx="16084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895350" algn="l"/>
              </a:tabLst>
            </a:pPr>
            <a:r>
              <a:rPr sz="3700" spc="-425" dirty="0">
                <a:latin typeface="Calibri"/>
                <a:cs typeface="Calibri"/>
              </a:rPr>
              <a:t>a</a:t>
            </a:r>
            <a:r>
              <a:rPr sz="3700" i="1" spc="-425" dirty="0">
                <a:latin typeface="Verdana"/>
                <a:cs typeface="Verdana"/>
              </a:rPr>
              <a:t>/1</a:t>
            </a:r>
            <a:r>
              <a:rPr sz="3825" spc="-637" baseline="-13071" dirty="0">
                <a:latin typeface="Calibri"/>
                <a:cs typeface="Calibri"/>
              </a:rPr>
              <a:t>2</a:t>
            </a:r>
            <a:r>
              <a:rPr sz="3825" baseline="-13071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-52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47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50862" y="4235418"/>
            <a:ext cx="11712575" cy="28054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6095" marR="386715" indent="-481330">
              <a:lnSpc>
                <a:spcPts val="4290"/>
              </a:lnSpc>
              <a:spcBef>
                <a:spcPts val="130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430" dirty="0">
                <a:latin typeface="Calibri"/>
                <a:cs typeface="Calibri"/>
              </a:rPr>
              <a:t>Skip</a:t>
            </a:r>
            <a:r>
              <a:rPr sz="3450" b="1" spc="200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eigendecomposition,</a:t>
            </a:r>
            <a:r>
              <a:rPr sz="3450" b="1" spc="204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SVD,</a:t>
            </a:r>
            <a:r>
              <a:rPr sz="3450" b="1" spc="204" dirty="0">
                <a:latin typeface="Calibri"/>
                <a:cs typeface="Calibri"/>
              </a:rPr>
              <a:t> </a:t>
            </a:r>
            <a:r>
              <a:rPr sz="3450" b="1" spc="430" dirty="0">
                <a:latin typeface="Calibri"/>
                <a:cs typeface="Calibri"/>
              </a:rPr>
              <a:t>pseudo-</a:t>
            </a:r>
            <a:r>
              <a:rPr sz="3450" b="1" spc="280" dirty="0">
                <a:latin typeface="Calibri"/>
                <a:cs typeface="Calibri"/>
              </a:rPr>
              <a:t>Inverse, </a:t>
            </a:r>
            <a:r>
              <a:rPr sz="3450" b="1" spc="395" dirty="0">
                <a:latin typeface="Calibri"/>
                <a:cs typeface="Calibri"/>
              </a:rPr>
              <a:t>determinants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(Sections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-10" dirty="0">
                <a:latin typeface="Calibri"/>
                <a:cs typeface="Calibri"/>
              </a:rPr>
              <a:t>2.7–2.11).</a:t>
            </a:r>
            <a:endParaRPr sz="3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3800">
              <a:latin typeface="Calibri"/>
              <a:cs typeface="Calibri"/>
            </a:endParaRPr>
          </a:p>
          <a:p>
            <a:pPr marL="872490" marR="17780" lvl="1" indent="-481330">
              <a:lnSpc>
                <a:spcPct val="103600"/>
              </a:lnSpc>
              <a:spcBef>
                <a:spcPts val="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515" dirty="0">
                <a:latin typeface="Calibri"/>
                <a:cs typeface="Calibri"/>
              </a:rPr>
              <a:t>We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54" dirty="0">
                <a:latin typeface="Calibri"/>
                <a:cs typeface="Calibri"/>
              </a:rPr>
              <a:t>will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70" dirty="0">
                <a:latin typeface="Calibri"/>
                <a:cs typeface="Calibri"/>
              </a:rPr>
              <a:t>get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90" dirty="0">
                <a:latin typeface="Calibri"/>
                <a:cs typeface="Calibri"/>
              </a:rPr>
              <a:t>back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to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505" dirty="0">
                <a:latin typeface="Calibri"/>
                <a:cs typeface="Calibri"/>
              </a:rPr>
              <a:t>them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if/when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needed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in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the </a:t>
            </a:r>
            <a:r>
              <a:rPr sz="3450" b="1" spc="320" dirty="0">
                <a:latin typeface="Calibri"/>
                <a:cs typeface="Calibri"/>
              </a:rPr>
              <a:t>course.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48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25462" y="3043813"/>
            <a:ext cx="11817985" cy="49276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314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540" dirty="0">
                <a:latin typeface="Calibri"/>
                <a:cs typeface="Calibri"/>
              </a:rPr>
              <a:t>On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to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05" dirty="0">
                <a:latin typeface="Calibri"/>
                <a:cs typeface="Calibri"/>
              </a:rPr>
              <a:t>probabilities</a:t>
            </a:r>
            <a:endParaRPr sz="3450">
              <a:latin typeface="Calibri"/>
              <a:cs typeface="Calibri"/>
            </a:endParaRPr>
          </a:p>
          <a:p>
            <a:pPr marL="5314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415" dirty="0">
                <a:latin typeface="Calibri"/>
                <a:cs typeface="Calibri"/>
              </a:rPr>
              <a:t>Chapter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60" dirty="0">
                <a:latin typeface="Calibri"/>
                <a:cs typeface="Calibri"/>
              </a:rPr>
              <a:t>3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9" dirty="0">
                <a:latin typeface="Calibri"/>
                <a:cs typeface="Calibri"/>
              </a:rPr>
              <a:t>“Deep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Learning”</a:t>
            </a:r>
            <a:endParaRPr sz="3450">
              <a:latin typeface="Calibri"/>
              <a:cs typeface="Calibri"/>
            </a:endParaRPr>
          </a:p>
          <a:p>
            <a:pPr marL="897890" marR="43180" lvl="1" indent="-481330">
              <a:lnSpc>
                <a:spcPct val="103600"/>
              </a:lnSpc>
              <a:spcBef>
                <a:spcPts val="4865"/>
              </a:spcBef>
              <a:buSzPct val="144927"/>
              <a:buChar char="•"/>
              <a:tabLst>
                <a:tab pos="897890" algn="l"/>
              </a:tabLst>
            </a:pPr>
            <a:r>
              <a:rPr sz="3450" b="1" spc="220" dirty="0">
                <a:latin typeface="Calibri"/>
                <a:cs typeface="Calibri"/>
              </a:rPr>
              <a:t>I’ve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25" dirty="0">
                <a:latin typeface="Calibri"/>
                <a:cs typeface="Calibri"/>
              </a:rPr>
              <a:t>adapted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500" dirty="0">
                <a:latin typeface="Calibri"/>
                <a:cs typeface="Calibri"/>
              </a:rPr>
              <a:t>some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lecture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slides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from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the </a:t>
            </a:r>
            <a:r>
              <a:rPr sz="3450" b="1" spc="340" dirty="0">
                <a:latin typeface="Calibri"/>
                <a:cs typeface="Calibri"/>
              </a:rPr>
              <a:t>book.</a:t>
            </a:r>
            <a:endParaRPr sz="345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4100">
              <a:latin typeface="Calibri"/>
              <a:cs typeface="Calibri"/>
            </a:endParaRPr>
          </a:p>
          <a:p>
            <a:pPr marL="897890" lvl="1" indent="-480695">
              <a:lnSpc>
                <a:spcPct val="100000"/>
              </a:lnSpc>
              <a:spcBef>
                <a:spcPts val="5"/>
              </a:spcBef>
              <a:buSzPct val="144927"/>
              <a:buChar char="•"/>
              <a:tabLst>
                <a:tab pos="897890" algn="l"/>
              </a:tabLst>
            </a:pPr>
            <a:r>
              <a:rPr sz="3450" b="1" spc="434" dirty="0">
                <a:latin typeface="Calibri"/>
                <a:cs typeface="Calibri"/>
              </a:rPr>
              <a:t>Thanks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80" dirty="0">
                <a:latin typeface="Calibri"/>
                <a:cs typeface="Calibri"/>
              </a:rPr>
              <a:t>to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Ian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40" dirty="0">
                <a:latin typeface="Calibri"/>
                <a:cs typeface="Calibri"/>
              </a:rPr>
              <a:t>Goodfellow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45" dirty="0">
                <a:latin typeface="Calibri"/>
                <a:cs typeface="Calibri"/>
              </a:rPr>
              <a:t>for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providing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0" dirty="0">
                <a:latin typeface="Calibri"/>
                <a:cs typeface="Calibri"/>
              </a:rPr>
              <a:t>slides.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919480">
              <a:lnSpc>
                <a:spcPct val="100000"/>
              </a:lnSpc>
              <a:spcBef>
                <a:spcPts val="105"/>
              </a:spcBef>
            </a:pPr>
            <a:r>
              <a:rPr spc="1390" dirty="0"/>
              <a:t>Why</a:t>
            </a:r>
            <a:r>
              <a:rPr spc="450" dirty="0"/>
              <a:t> </a:t>
            </a:r>
            <a:r>
              <a:rPr spc="810" dirty="0"/>
              <a:t>probabilities?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38162" y="3234089"/>
            <a:ext cx="12096115" cy="4758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275" dirty="0">
                <a:latin typeface="Calibri"/>
                <a:cs typeface="Calibri"/>
              </a:rPr>
              <a:t>To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capture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60" dirty="0">
                <a:latin typeface="Calibri"/>
                <a:cs typeface="Calibri"/>
              </a:rPr>
              <a:t>uncertainty</a:t>
            </a:r>
            <a:endParaRPr sz="3450">
              <a:latin typeface="Calibri"/>
              <a:cs typeface="Calibri"/>
            </a:endParaRPr>
          </a:p>
          <a:p>
            <a:pPr marL="1356995">
              <a:lnSpc>
                <a:spcPct val="100000"/>
              </a:lnSpc>
              <a:spcBef>
                <a:spcPts val="5040"/>
              </a:spcBef>
            </a:pPr>
            <a:r>
              <a:rPr sz="3100" b="1" spc="215" dirty="0">
                <a:latin typeface="Calibri"/>
                <a:cs typeface="Calibri"/>
              </a:rPr>
              <a:t>E.g.,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459" dirty="0">
                <a:latin typeface="Calibri"/>
                <a:cs typeface="Calibri"/>
              </a:rPr>
              <a:t>What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380" dirty="0">
                <a:latin typeface="Calibri"/>
                <a:cs typeface="Calibri"/>
              </a:rPr>
              <a:t>time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240" dirty="0">
                <a:latin typeface="Calibri"/>
                <a:cs typeface="Calibri"/>
              </a:rPr>
              <a:t>will</a:t>
            </a:r>
            <a:r>
              <a:rPr sz="3100" b="1" spc="165" dirty="0">
                <a:latin typeface="Calibri"/>
                <a:cs typeface="Calibri"/>
              </a:rPr>
              <a:t> I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434" dirty="0">
                <a:latin typeface="Calibri"/>
                <a:cs typeface="Calibri"/>
              </a:rPr>
              <a:t>get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500" dirty="0">
                <a:latin typeface="Calibri"/>
                <a:cs typeface="Calibri"/>
              </a:rPr>
              <a:t>home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350" dirty="0">
                <a:latin typeface="Calibri"/>
                <a:cs typeface="Calibri"/>
              </a:rPr>
              <a:t>tonight?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Calibri"/>
              <a:cs typeface="Calibri"/>
            </a:endParaRPr>
          </a:p>
          <a:p>
            <a:pPr marL="473075" marR="30480" indent="-435609">
              <a:lnSpc>
                <a:spcPct val="104200"/>
              </a:lnSpc>
              <a:buSzPct val="146774"/>
              <a:buChar char="•"/>
              <a:tabLst>
                <a:tab pos="473075" algn="l"/>
              </a:tabLst>
            </a:pPr>
            <a:r>
              <a:rPr sz="3100" b="1" spc="305" dirty="0">
                <a:latin typeface="Calibri"/>
                <a:cs typeface="Calibri"/>
              </a:rPr>
              <a:t>Probabilities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30" dirty="0">
                <a:latin typeface="Calibri"/>
                <a:cs typeface="Calibri"/>
              </a:rPr>
              <a:t>provide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65" dirty="0">
                <a:latin typeface="Calibri"/>
                <a:cs typeface="Calibri"/>
              </a:rPr>
              <a:t>a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50" dirty="0">
                <a:latin typeface="Calibri"/>
                <a:cs typeface="Calibri"/>
              </a:rPr>
              <a:t>formalism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229" dirty="0">
                <a:latin typeface="Calibri"/>
                <a:cs typeface="Calibri"/>
              </a:rPr>
              <a:t>for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480" dirty="0">
                <a:latin typeface="Calibri"/>
                <a:cs typeface="Calibri"/>
              </a:rPr>
              <a:t>making</a:t>
            </a:r>
            <a:r>
              <a:rPr sz="3100" b="1" spc="175" dirty="0">
                <a:latin typeface="Calibri"/>
                <a:cs typeface="Calibri"/>
              </a:rPr>
              <a:t> </a:t>
            </a:r>
            <a:r>
              <a:rPr sz="3100" b="1" spc="370" dirty="0">
                <a:latin typeface="Calibri"/>
                <a:cs typeface="Calibri"/>
              </a:rPr>
              <a:t>statements </a:t>
            </a:r>
            <a:r>
              <a:rPr sz="3100" b="1" spc="375" dirty="0">
                <a:latin typeface="Calibri"/>
                <a:cs typeface="Calibri"/>
              </a:rPr>
              <a:t>about</a:t>
            </a:r>
            <a:r>
              <a:rPr sz="3100" b="1" spc="180" dirty="0">
                <a:latin typeface="Calibri"/>
                <a:cs typeface="Calibri"/>
              </a:rPr>
              <a:t> </a:t>
            </a:r>
            <a:r>
              <a:rPr sz="3100" b="1" spc="295" dirty="0">
                <a:latin typeface="Calibri"/>
                <a:cs typeface="Calibri"/>
              </a:rPr>
              <a:t>“data</a:t>
            </a:r>
            <a:r>
              <a:rPr sz="3100" b="1" spc="185" dirty="0">
                <a:latin typeface="Calibri"/>
                <a:cs typeface="Calibri"/>
              </a:rPr>
              <a:t> </a:t>
            </a:r>
            <a:r>
              <a:rPr sz="3100" b="1" spc="400" dirty="0">
                <a:latin typeface="Calibri"/>
                <a:cs typeface="Calibri"/>
              </a:rPr>
              <a:t>generating</a:t>
            </a:r>
            <a:r>
              <a:rPr sz="3100" b="1" spc="180" dirty="0">
                <a:latin typeface="Calibri"/>
                <a:cs typeface="Calibri"/>
              </a:rPr>
              <a:t> </a:t>
            </a:r>
            <a:r>
              <a:rPr sz="3100" b="1" spc="340" dirty="0">
                <a:latin typeface="Calibri"/>
                <a:cs typeface="Calibri"/>
              </a:rPr>
              <a:t>processes”</a:t>
            </a:r>
            <a:r>
              <a:rPr sz="3100" b="1" spc="185" dirty="0">
                <a:latin typeface="Calibri"/>
                <a:cs typeface="Calibri"/>
              </a:rPr>
              <a:t> </a:t>
            </a:r>
            <a:r>
              <a:rPr sz="3100" b="1" spc="235" dirty="0">
                <a:latin typeface="Calibri"/>
                <a:cs typeface="Calibri"/>
              </a:rPr>
              <a:t>(L.</a:t>
            </a:r>
            <a:r>
              <a:rPr sz="3100" b="1" spc="185" dirty="0">
                <a:latin typeface="Calibri"/>
                <a:cs typeface="Calibri"/>
              </a:rPr>
              <a:t> </a:t>
            </a:r>
            <a:r>
              <a:rPr sz="3100" b="1" spc="385" dirty="0">
                <a:latin typeface="Calibri"/>
                <a:cs typeface="Calibri"/>
              </a:rPr>
              <a:t>Wasserman)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Calibri"/>
              <a:cs typeface="Calibri"/>
            </a:endParaRPr>
          </a:p>
          <a:p>
            <a:pPr marL="1356995">
              <a:lnSpc>
                <a:spcPct val="100000"/>
              </a:lnSpc>
            </a:pPr>
            <a:r>
              <a:rPr sz="3100" b="1" spc="215" dirty="0">
                <a:latin typeface="Calibri"/>
                <a:cs typeface="Calibri"/>
              </a:rPr>
              <a:t>E.g.,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409" dirty="0">
                <a:latin typeface="Calibri"/>
                <a:cs typeface="Calibri"/>
              </a:rPr>
              <a:t>what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420" dirty="0">
                <a:latin typeface="Calibri"/>
                <a:cs typeface="Calibri"/>
              </a:rPr>
              <a:t>happens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475" dirty="0">
                <a:latin typeface="Calibri"/>
                <a:cs typeface="Calibri"/>
              </a:rPr>
              <a:t>when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165" dirty="0">
                <a:latin typeface="Calibri"/>
                <a:cs typeface="Calibri"/>
              </a:rPr>
              <a:t>I </a:t>
            </a:r>
            <a:r>
              <a:rPr sz="3100" b="1" spc="229" dirty="0">
                <a:latin typeface="Calibri"/>
                <a:cs typeface="Calibri"/>
              </a:rPr>
              <a:t>flip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365" dirty="0">
                <a:latin typeface="Calibri"/>
                <a:cs typeface="Calibri"/>
              </a:rPr>
              <a:t>a</a:t>
            </a:r>
            <a:r>
              <a:rPr sz="3100" b="1" spc="170" dirty="0">
                <a:latin typeface="Calibri"/>
                <a:cs typeface="Calibri"/>
              </a:rPr>
              <a:t> </a:t>
            </a:r>
            <a:r>
              <a:rPr sz="3100" b="1" spc="210" dirty="0">
                <a:latin typeface="Calibri"/>
                <a:cs typeface="Calibri"/>
              </a:rPr>
              <a:t>fair</a:t>
            </a:r>
            <a:r>
              <a:rPr sz="3100" b="1" spc="165" dirty="0">
                <a:latin typeface="Calibri"/>
                <a:cs typeface="Calibri"/>
              </a:rPr>
              <a:t> </a:t>
            </a:r>
            <a:r>
              <a:rPr sz="3100" b="1" spc="325" dirty="0">
                <a:latin typeface="Calibri"/>
                <a:cs typeface="Calibri"/>
              </a:rPr>
              <a:t>coin?</a:t>
            </a:r>
            <a:endParaRPr sz="3100">
              <a:latin typeface="Calibri"/>
              <a:cs typeface="Calibri"/>
            </a:endParaRPr>
          </a:p>
          <a:p>
            <a:pPr marL="960755" algn="ctr">
              <a:lnSpc>
                <a:spcPct val="100000"/>
              </a:lnSpc>
              <a:spcBef>
                <a:spcPts val="1245"/>
              </a:spcBef>
            </a:pPr>
            <a:r>
              <a:rPr sz="1450" spc="145" dirty="0">
                <a:latin typeface="Calibri"/>
                <a:cs typeface="Calibri"/>
              </a:rPr>
              <a:t>Probability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5280" y="8512608"/>
            <a:ext cx="4099560" cy="1513205"/>
          </a:xfrm>
          <a:custGeom>
            <a:avLst/>
            <a:gdLst/>
            <a:ahLst/>
            <a:cxnLst/>
            <a:rect l="l" t="t" r="r" b="b"/>
            <a:pathLst>
              <a:path w="4099559" h="1513204">
                <a:moveTo>
                  <a:pt x="2076457" y="0"/>
                </a:moveTo>
                <a:lnTo>
                  <a:pt x="2023103" y="0"/>
                </a:lnTo>
                <a:lnTo>
                  <a:pt x="1916466" y="1527"/>
                </a:lnTo>
                <a:lnTo>
                  <a:pt x="1810119" y="5091"/>
                </a:lnTo>
                <a:lnTo>
                  <a:pt x="1704296" y="10691"/>
                </a:lnTo>
                <a:lnTo>
                  <a:pt x="1599229" y="18329"/>
                </a:lnTo>
                <a:lnTo>
                  <a:pt x="1547051" y="22911"/>
                </a:lnTo>
                <a:lnTo>
                  <a:pt x="1495149" y="28002"/>
                </a:lnTo>
                <a:lnTo>
                  <a:pt x="1443553" y="33603"/>
                </a:lnTo>
                <a:lnTo>
                  <a:pt x="1392291" y="39713"/>
                </a:lnTo>
                <a:lnTo>
                  <a:pt x="1341392" y="46331"/>
                </a:lnTo>
                <a:lnTo>
                  <a:pt x="1290885" y="53459"/>
                </a:lnTo>
                <a:lnTo>
                  <a:pt x="1240800" y="61096"/>
                </a:lnTo>
                <a:lnTo>
                  <a:pt x="1191166" y="69243"/>
                </a:lnTo>
                <a:lnTo>
                  <a:pt x="1142011" y="77898"/>
                </a:lnTo>
                <a:lnTo>
                  <a:pt x="1093365" y="87063"/>
                </a:lnTo>
                <a:lnTo>
                  <a:pt x="1045256" y="96736"/>
                </a:lnTo>
                <a:lnTo>
                  <a:pt x="997714" y="106919"/>
                </a:lnTo>
                <a:lnTo>
                  <a:pt x="950768" y="117611"/>
                </a:lnTo>
                <a:lnTo>
                  <a:pt x="904447" y="128812"/>
                </a:lnTo>
                <a:lnTo>
                  <a:pt x="858780" y="140523"/>
                </a:lnTo>
                <a:lnTo>
                  <a:pt x="813795" y="152742"/>
                </a:lnTo>
                <a:lnTo>
                  <a:pt x="769523" y="165470"/>
                </a:lnTo>
                <a:lnTo>
                  <a:pt x="725992" y="178708"/>
                </a:lnTo>
                <a:lnTo>
                  <a:pt x="683232" y="192455"/>
                </a:lnTo>
                <a:lnTo>
                  <a:pt x="641270" y="206711"/>
                </a:lnTo>
                <a:lnTo>
                  <a:pt x="600137" y="221476"/>
                </a:lnTo>
                <a:lnTo>
                  <a:pt x="545579" y="242378"/>
                </a:lnTo>
                <a:lnTo>
                  <a:pt x="493619" y="263847"/>
                </a:lnTo>
                <a:lnTo>
                  <a:pt x="444257" y="285856"/>
                </a:lnTo>
                <a:lnTo>
                  <a:pt x="397493" y="308378"/>
                </a:lnTo>
                <a:lnTo>
                  <a:pt x="353327" y="331385"/>
                </a:lnTo>
                <a:lnTo>
                  <a:pt x="311759" y="354849"/>
                </a:lnTo>
                <a:lnTo>
                  <a:pt x="272789" y="378742"/>
                </a:lnTo>
                <a:lnTo>
                  <a:pt x="236417" y="403037"/>
                </a:lnTo>
                <a:lnTo>
                  <a:pt x="202643" y="427706"/>
                </a:lnTo>
                <a:lnTo>
                  <a:pt x="171467" y="452721"/>
                </a:lnTo>
                <a:lnTo>
                  <a:pt x="142889" y="478054"/>
                </a:lnTo>
                <a:lnTo>
                  <a:pt x="93527" y="529566"/>
                </a:lnTo>
                <a:lnTo>
                  <a:pt x="54557" y="582020"/>
                </a:lnTo>
                <a:lnTo>
                  <a:pt x="25979" y="635194"/>
                </a:lnTo>
                <a:lnTo>
                  <a:pt x="7793" y="688867"/>
                </a:lnTo>
                <a:lnTo>
                  <a:pt x="0" y="742816"/>
                </a:lnTo>
                <a:lnTo>
                  <a:pt x="0" y="769826"/>
                </a:lnTo>
                <a:lnTo>
                  <a:pt x="7793" y="823775"/>
                </a:lnTo>
                <a:lnTo>
                  <a:pt x="25979" y="877448"/>
                </a:lnTo>
                <a:lnTo>
                  <a:pt x="54557" y="930622"/>
                </a:lnTo>
                <a:lnTo>
                  <a:pt x="93527" y="983076"/>
                </a:lnTo>
                <a:lnTo>
                  <a:pt x="142889" y="1034588"/>
                </a:lnTo>
                <a:lnTo>
                  <a:pt x="171467" y="1059921"/>
                </a:lnTo>
                <a:lnTo>
                  <a:pt x="202643" y="1084936"/>
                </a:lnTo>
                <a:lnTo>
                  <a:pt x="236417" y="1109605"/>
                </a:lnTo>
                <a:lnTo>
                  <a:pt x="272789" y="1133900"/>
                </a:lnTo>
                <a:lnTo>
                  <a:pt x="311759" y="1157793"/>
                </a:lnTo>
                <a:lnTo>
                  <a:pt x="353327" y="1181257"/>
                </a:lnTo>
                <a:lnTo>
                  <a:pt x="397493" y="1204263"/>
                </a:lnTo>
                <a:lnTo>
                  <a:pt x="444257" y="1226785"/>
                </a:lnTo>
                <a:lnTo>
                  <a:pt x="493619" y="1248795"/>
                </a:lnTo>
                <a:lnTo>
                  <a:pt x="545579" y="1270264"/>
                </a:lnTo>
                <a:lnTo>
                  <a:pt x="600137" y="1291166"/>
                </a:lnTo>
                <a:lnTo>
                  <a:pt x="641270" y="1305931"/>
                </a:lnTo>
                <a:lnTo>
                  <a:pt x="683232" y="1320187"/>
                </a:lnTo>
                <a:lnTo>
                  <a:pt x="725992" y="1333934"/>
                </a:lnTo>
                <a:lnTo>
                  <a:pt x="769523" y="1347171"/>
                </a:lnTo>
                <a:lnTo>
                  <a:pt x="813795" y="1359900"/>
                </a:lnTo>
                <a:lnTo>
                  <a:pt x="858780" y="1372119"/>
                </a:lnTo>
                <a:lnTo>
                  <a:pt x="904447" y="1383830"/>
                </a:lnTo>
                <a:lnTo>
                  <a:pt x="950768" y="1395031"/>
                </a:lnTo>
                <a:lnTo>
                  <a:pt x="997714" y="1405723"/>
                </a:lnTo>
                <a:lnTo>
                  <a:pt x="1045256" y="1415906"/>
                </a:lnTo>
                <a:lnTo>
                  <a:pt x="1093365" y="1425579"/>
                </a:lnTo>
                <a:lnTo>
                  <a:pt x="1142011" y="1434744"/>
                </a:lnTo>
                <a:lnTo>
                  <a:pt x="1191166" y="1443399"/>
                </a:lnTo>
                <a:lnTo>
                  <a:pt x="1240800" y="1451545"/>
                </a:lnTo>
                <a:lnTo>
                  <a:pt x="1290885" y="1459183"/>
                </a:lnTo>
                <a:lnTo>
                  <a:pt x="1341392" y="1466311"/>
                </a:lnTo>
                <a:lnTo>
                  <a:pt x="1392291" y="1472929"/>
                </a:lnTo>
                <a:lnTo>
                  <a:pt x="1443553" y="1479039"/>
                </a:lnTo>
                <a:lnTo>
                  <a:pt x="1495149" y="1484640"/>
                </a:lnTo>
                <a:lnTo>
                  <a:pt x="1547051" y="1489731"/>
                </a:lnTo>
                <a:lnTo>
                  <a:pt x="1599229" y="1494313"/>
                </a:lnTo>
                <a:lnTo>
                  <a:pt x="1704296" y="1501950"/>
                </a:lnTo>
                <a:lnTo>
                  <a:pt x="1810119" y="1507551"/>
                </a:lnTo>
                <a:lnTo>
                  <a:pt x="1916466" y="1511115"/>
                </a:lnTo>
                <a:lnTo>
                  <a:pt x="2023103" y="1512642"/>
                </a:lnTo>
                <a:lnTo>
                  <a:pt x="2076457" y="1512642"/>
                </a:lnTo>
                <a:lnTo>
                  <a:pt x="2183094" y="1511115"/>
                </a:lnTo>
                <a:lnTo>
                  <a:pt x="2289441" y="1507551"/>
                </a:lnTo>
                <a:lnTo>
                  <a:pt x="2395264" y="1501950"/>
                </a:lnTo>
                <a:lnTo>
                  <a:pt x="2500331" y="1494313"/>
                </a:lnTo>
                <a:lnTo>
                  <a:pt x="2552509" y="1489731"/>
                </a:lnTo>
                <a:lnTo>
                  <a:pt x="2604411" y="1484640"/>
                </a:lnTo>
                <a:lnTo>
                  <a:pt x="2656007" y="1479039"/>
                </a:lnTo>
                <a:lnTo>
                  <a:pt x="2707269" y="1472929"/>
                </a:lnTo>
                <a:lnTo>
                  <a:pt x="2758168" y="1466311"/>
                </a:lnTo>
                <a:lnTo>
                  <a:pt x="2808675" y="1459183"/>
                </a:lnTo>
                <a:lnTo>
                  <a:pt x="2858760" y="1451545"/>
                </a:lnTo>
                <a:lnTo>
                  <a:pt x="2908394" y="1443399"/>
                </a:lnTo>
                <a:lnTo>
                  <a:pt x="2957549" y="1434744"/>
                </a:lnTo>
                <a:lnTo>
                  <a:pt x="3006196" y="1425579"/>
                </a:lnTo>
                <a:lnTo>
                  <a:pt x="3054304" y="1415906"/>
                </a:lnTo>
                <a:lnTo>
                  <a:pt x="3101846" y="1405723"/>
                </a:lnTo>
                <a:lnTo>
                  <a:pt x="3148792" y="1395031"/>
                </a:lnTo>
                <a:lnTo>
                  <a:pt x="3195114" y="1383830"/>
                </a:lnTo>
                <a:lnTo>
                  <a:pt x="3240781" y="1372119"/>
                </a:lnTo>
                <a:lnTo>
                  <a:pt x="3285765" y="1359900"/>
                </a:lnTo>
                <a:lnTo>
                  <a:pt x="3330037" y="1347171"/>
                </a:lnTo>
                <a:lnTo>
                  <a:pt x="3373568" y="1333934"/>
                </a:lnTo>
                <a:lnTo>
                  <a:pt x="3416329" y="1320187"/>
                </a:lnTo>
                <a:lnTo>
                  <a:pt x="3458291" y="1305931"/>
                </a:lnTo>
                <a:lnTo>
                  <a:pt x="3499424" y="1291166"/>
                </a:lnTo>
                <a:lnTo>
                  <a:pt x="3553982" y="1270264"/>
                </a:lnTo>
                <a:lnTo>
                  <a:pt x="3605941" y="1248795"/>
                </a:lnTo>
                <a:lnTo>
                  <a:pt x="3655303" y="1226785"/>
                </a:lnTo>
                <a:lnTo>
                  <a:pt x="3702067" y="1204263"/>
                </a:lnTo>
                <a:lnTo>
                  <a:pt x="3746233" y="1181257"/>
                </a:lnTo>
                <a:lnTo>
                  <a:pt x="3787801" y="1157793"/>
                </a:lnTo>
                <a:lnTo>
                  <a:pt x="3826771" y="1133900"/>
                </a:lnTo>
                <a:lnTo>
                  <a:pt x="3863143" y="1109605"/>
                </a:lnTo>
                <a:lnTo>
                  <a:pt x="3896917" y="1084936"/>
                </a:lnTo>
                <a:lnTo>
                  <a:pt x="3928093" y="1059921"/>
                </a:lnTo>
                <a:lnTo>
                  <a:pt x="3956671" y="1034588"/>
                </a:lnTo>
                <a:lnTo>
                  <a:pt x="4006033" y="983076"/>
                </a:lnTo>
                <a:lnTo>
                  <a:pt x="4045003" y="930622"/>
                </a:lnTo>
                <a:lnTo>
                  <a:pt x="4073581" y="877448"/>
                </a:lnTo>
                <a:lnTo>
                  <a:pt x="4091767" y="823775"/>
                </a:lnTo>
                <a:lnTo>
                  <a:pt x="4099560" y="769826"/>
                </a:lnTo>
                <a:lnTo>
                  <a:pt x="4099560" y="742816"/>
                </a:lnTo>
                <a:lnTo>
                  <a:pt x="4091767" y="688867"/>
                </a:lnTo>
                <a:lnTo>
                  <a:pt x="4073581" y="635194"/>
                </a:lnTo>
                <a:lnTo>
                  <a:pt x="4045003" y="582020"/>
                </a:lnTo>
                <a:lnTo>
                  <a:pt x="4006033" y="529566"/>
                </a:lnTo>
                <a:lnTo>
                  <a:pt x="3956671" y="478054"/>
                </a:lnTo>
                <a:lnTo>
                  <a:pt x="3928093" y="452721"/>
                </a:lnTo>
                <a:lnTo>
                  <a:pt x="3896917" y="427706"/>
                </a:lnTo>
                <a:lnTo>
                  <a:pt x="3863143" y="403037"/>
                </a:lnTo>
                <a:lnTo>
                  <a:pt x="3826771" y="378742"/>
                </a:lnTo>
                <a:lnTo>
                  <a:pt x="3787801" y="354849"/>
                </a:lnTo>
                <a:lnTo>
                  <a:pt x="3746233" y="331385"/>
                </a:lnTo>
                <a:lnTo>
                  <a:pt x="3702067" y="308378"/>
                </a:lnTo>
                <a:lnTo>
                  <a:pt x="3655303" y="285856"/>
                </a:lnTo>
                <a:lnTo>
                  <a:pt x="3605941" y="263847"/>
                </a:lnTo>
                <a:lnTo>
                  <a:pt x="3553982" y="242378"/>
                </a:lnTo>
                <a:lnTo>
                  <a:pt x="3499424" y="221476"/>
                </a:lnTo>
                <a:lnTo>
                  <a:pt x="3458291" y="206711"/>
                </a:lnTo>
                <a:lnTo>
                  <a:pt x="3416329" y="192455"/>
                </a:lnTo>
                <a:lnTo>
                  <a:pt x="3373568" y="178708"/>
                </a:lnTo>
                <a:lnTo>
                  <a:pt x="3330037" y="165470"/>
                </a:lnTo>
                <a:lnTo>
                  <a:pt x="3285765" y="152742"/>
                </a:lnTo>
                <a:lnTo>
                  <a:pt x="3240781" y="140523"/>
                </a:lnTo>
                <a:lnTo>
                  <a:pt x="3195114" y="128812"/>
                </a:lnTo>
                <a:lnTo>
                  <a:pt x="3148792" y="117611"/>
                </a:lnTo>
                <a:lnTo>
                  <a:pt x="3101846" y="106919"/>
                </a:lnTo>
                <a:lnTo>
                  <a:pt x="3054304" y="96736"/>
                </a:lnTo>
                <a:lnTo>
                  <a:pt x="3006196" y="87063"/>
                </a:lnTo>
                <a:lnTo>
                  <a:pt x="2957549" y="77898"/>
                </a:lnTo>
                <a:lnTo>
                  <a:pt x="2908394" y="69243"/>
                </a:lnTo>
                <a:lnTo>
                  <a:pt x="2858760" y="61096"/>
                </a:lnTo>
                <a:lnTo>
                  <a:pt x="2808675" y="53459"/>
                </a:lnTo>
                <a:lnTo>
                  <a:pt x="2758168" y="46331"/>
                </a:lnTo>
                <a:lnTo>
                  <a:pt x="2707269" y="39713"/>
                </a:lnTo>
                <a:lnTo>
                  <a:pt x="2656007" y="33603"/>
                </a:lnTo>
                <a:lnTo>
                  <a:pt x="2604411" y="28002"/>
                </a:lnTo>
                <a:lnTo>
                  <a:pt x="2552509" y="22911"/>
                </a:lnTo>
                <a:lnTo>
                  <a:pt x="2500331" y="18329"/>
                </a:lnTo>
                <a:lnTo>
                  <a:pt x="2395264" y="10691"/>
                </a:lnTo>
                <a:lnTo>
                  <a:pt x="2289441" y="5091"/>
                </a:lnTo>
                <a:lnTo>
                  <a:pt x="2183094" y="1527"/>
                </a:lnTo>
                <a:lnTo>
                  <a:pt x="2076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04286" y="8859329"/>
            <a:ext cx="2341880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591185" marR="5080" indent="-579120">
              <a:lnSpc>
                <a:spcPct val="103800"/>
              </a:lnSpc>
              <a:spcBef>
                <a:spcPts val="1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5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50" spc="6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79257" y="8512608"/>
            <a:ext cx="4099560" cy="1513205"/>
          </a:xfrm>
          <a:custGeom>
            <a:avLst/>
            <a:gdLst/>
            <a:ahLst/>
            <a:cxnLst/>
            <a:rect l="l" t="t" r="r" b="b"/>
            <a:pathLst>
              <a:path w="4099559" h="1513204">
                <a:moveTo>
                  <a:pt x="2076456" y="0"/>
                </a:moveTo>
                <a:lnTo>
                  <a:pt x="2023101" y="0"/>
                </a:lnTo>
                <a:lnTo>
                  <a:pt x="1916464" y="1527"/>
                </a:lnTo>
                <a:lnTo>
                  <a:pt x="1810117" y="5091"/>
                </a:lnTo>
                <a:lnTo>
                  <a:pt x="1704294" y="10691"/>
                </a:lnTo>
                <a:lnTo>
                  <a:pt x="1599227" y="18329"/>
                </a:lnTo>
                <a:lnTo>
                  <a:pt x="1547049" y="22911"/>
                </a:lnTo>
                <a:lnTo>
                  <a:pt x="1495147" y="28002"/>
                </a:lnTo>
                <a:lnTo>
                  <a:pt x="1443551" y="33603"/>
                </a:lnTo>
                <a:lnTo>
                  <a:pt x="1392289" y="39713"/>
                </a:lnTo>
                <a:lnTo>
                  <a:pt x="1341390" y="46331"/>
                </a:lnTo>
                <a:lnTo>
                  <a:pt x="1290883" y="53459"/>
                </a:lnTo>
                <a:lnTo>
                  <a:pt x="1240798" y="61096"/>
                </a:lnTo>
                <a:lnTo>
                  <a:pt x="1191164" y="69243"/>
                </a:lnTo>
                <a:lnTo>
                  <a:pt x="1142009" y="77898"/>
                </a:lnTo>
                <a:lnTo>
                  <a:pt x="1093363" y="87063"/>
                </a:lnTo>
                <a:lnTo>
                  <a:pt x="1045254" y="96736"/>
                </a:lnTo>
                <a:lnTo>
                  <a:pt x="997712" y="106919"/>
                </a:lnTo>
                <a:lnTo>
                  <a:pt x="950766" y="117611"/>
                </a:lnTo>
                <a:lnTo>
                  <a:pt x="904445" y="128812"/>
                </a:lnTo>
                <a:lnTo>
                  <a:pt x="858778" y="140523"/>
                </a:lnTo>
                <a:lnTo>
                  <a:pt x="813794" y="152742"/>
                </a:lnTo>
                <a:lnTo>
                  <a:pt x="769522" y="165470"/>
                </a:lnTo>
                <a:lnTo>
                  <a:pt x="725991" y="178708"/>
                </a:lnTo>
                <a:lnTo>
                  <a:pt x="683230" y="192455"/>
                </a:lnTo>
                <a:lnTo>
                  <a:pt x="641269" y="206711"/>
                </a:lnTo>
                <a:lnTo>
                  <a:pt x="600136" y="221476"/>
                </a:lnTo>
                <a:lnTo>
                  <a:pt x="545578" y="242378"/>
                </a:lnTo>
                <a:lnTo>
                  <a:pt x="493618" y="263847"/>
                </a:lnTo>
                <a:lnTo>
                  <a:pt x="444256" y="285856"/>
                </a:lnTo>
                <a:lnTo>
                  <a:pt x="397492" y="308378"/>
                </a:lnTo>
                <a:lnTo>
                  <a:pt x="353326" y="331385"/>
                </a:lnTo>
                <a:lnTo>
                  <a:pt x="311758" y="354849"/>
                </a:lnTo>
                <a:lnTo>
                  <a:pt x="272789" y="378742"/>
                </a:lnTo>
                <a:lnTo>
                  <a:pt x="236417" y="403037"/>
                </a:lnTo>
                <a:lnTo>
                  <a:pt x="202643" y="427706"/>
                </a:lnTo>
                <a:lnTo>
                  <a:pt x="171467" y="452721"/>
                </a:lnTo>
                <a:lnTo>
                  <a:pt x="142889" y="478054"/>
                </a:lnTo>
                <a:lnTo>
                  <a:pt x="93527" y="529566"/>
                </a:lnTo>
                <a:lnTo>
                  <a:pt x="54557" y="582020"/>
                </a:lnTo>
                <a:lnTo>
                  <a:pt x="25979" y="635194"/>
                </a:lnTo>
                <a:lnTo>
                  <a:pt x="7793" y="688867"/>
                </a:lnTo>
                <a:lnTo>
                  <a:pt x="0" y="742816"/>
                </a:lnTo>
                <a:lnTo>
                  <a:pt x="0" y="769826"/>
                </a:lnTo>
                <a:lnTo>
                  <a:pt x="7793" y="823775"/>
                </a:lnTo>
                <a:lnTo>
                  <a:pt x="25979" y="877448"/>
                </a:lnTo>
                <a:lnTo>
                  <a:pt x="54557" y="930622"/>
                </a:lnTo>
                <a:lnTo>
                  <a:pt x="93527" y="983076"/>
                </a:lnTo>
                <a:lnTo>
                  <a:pt x="142889" y="1034588"/>
                </a:lnTo>
                <a:lnTo>
                  <a:pt x="171467" y="1059921"/>
                </a:lnTo>
                <a:lnTo>
                  <a:pt x="202643" y="1084936"/>
                </a:lnTo>
                <a:lnTo>
                  <a:pt x="236417" y="1109605"/>
                </a:lnTo>
                <a:lnTo>
                  <a:pt x="272789" y="1133900"/>
                </a:lnTo>
                <a:lnTo>
                  <a:pt x="311758" y="1157793"/>
                </a:lnTo>
                <a:lnTo>
                  <a:pt x="353326" y="1181257"/>
                </a:lnTo>
                <a:lnTo>
                  <a:pt x="397492" y="1204263"/>
                </a:lnTo>
                <a:lnTo>
                  <a:pt x="444256" y="1226785"/>
                </a:lnTo>
                <a:lnTo>
                  <a:pt x="493618" y="1248795"/>
                </a:lnTo>
                <a:lnTo>
                  <a:pt x="545578" y="1270264"/>
                </a:lnTo>
                <a:lnTo>
                  <a:pt x="600136" y="1291166"/>
                </a:lnTo>
                <a:lnTo>
                  <a:pt x="641269" y="1305931"/>
                </a:lnTo>
                <a:lnTo>
                  <a:pt x="683230" y="1320187"/>
                </a:lnTo>
                <a:lnTo>
                  <a:pt x="725991" y="1333934"/>
                </a:lnTo>
                <a:lnTo>
                  <a:pt x="769522" y="1347171"/>
                </a:lnTo>
                <a:lnTo>
                  <a:pt x="813794" y="1359900"/>
                </a:lnTo>
                <a:lnTo>
                  <a:pt x="858778" y="1372119"/>
                </a:lnTo>
                <a:lnTo>
                  <a:pt x="904445" y="1383830"/>
                </a:lnTo>
                <a:lnTo>
                  <a:pt x="950766" y="1395031"/>
                </a:lnTo>
                <a:lnTo>
                  <a:pt x="997712" y="1405723"/>
                </a:lnTo>
                <a:lnTo>
                  <a:pt x="1045254" y="1415906"/>
                </a:lnTo>
                <a:lnTo>
                  <a:pt x="1093363" y="1425579"/>
                </a:lnTo>
                <a:lnTo>
                  <a:pt x="1142009" y="1434744"/>
                </a:lnTo>
                <a:lnTo>
                  <a:pt x="1191164" y="1443399"/>
                </a:lnTo>
                <a:lnTo>
                  <a:pt x="1240798" y="1451545"/>
                </a:lnTo>
                <a:lnTo>
                  <a:pt x="1290883" y="1459183"/>
                </a:lnTo>
                <a:lnTo>
                  <a:pt x="1341390" y="1466311"/>
                </a:lnTo>
                <a:lnTo>
                  <a:pt x="1392289" y="1472929"/>
                </a:lnTo>
                <a:lnTo>
                  <a:pt x="1443551" y="1479039"/>
                </a:lnTo>
                <a:lnTo>
                  <a:pt x="1495147" y="1484640"/>
                </a:lnTo>
                <a:lnTo>
                  <a:pt x="1547049" y="1489731"/>
                </a:lnTo>
                <a:lnTo>
                  <a:pt x="1599227" y="1494313"/>
                </a:lnTo>
                <a:lnTo>
                  <a:pt x="1704294" y="1501950"/>
                </a:lnTo>
                <a:lnTo>
                  <a:pt x="1810117" y="1507551"/>
                </a:lnTo>
                <a:lnTo>
                  <a:pt x="1916464" y="1511115"/>
                </a:lnTo>
                <a:lnTo>
                  <a:pt x="2023101" y="1512642"/>
                </a:lnTo>
                <a:lnTo>
                  <a:pt x="2076456" y="1512642"/>
                </a:lnTo>
                <a:lnTo>
                  <a:pt x="2183093" y="1511115"/>
                </a:lnTo>
                <a:lnTo>
                  <a:pt x="2289440" y="1507551"/>
                </a:lnTo>
                <a:lnTo>
                  <a:pt x="2395263" y="1501950"/>
                </a:lnTo>
                <a:lnTo>
                  <a:pt x="2500331" y="1494313"/>
                </a:lnTo>
                <a:lnTo>
                  <a:pt x="2552509" y="1489731"/>
                </a:lnTo>
                <a:lnTo>
                  <a:pt x="2604411" y="1484640"/>
                </a:lnTo>
                <a:lnTo>
                  <a:pt x="2656007" y="1479039"/>
                </a:lnTo>
                <a:lnTo>
                  <a:pt x="2707270" y="1472929"/>
                </a:lnTo>
                <a:lnTo>
                  <a:pt x="2758169" y="1466311"/>
                </a:lnTo>
                <a:lnTo>
                  <a:pt x="2808676" y="1459183"/>
                </a:lnTo>
                <a:lnTo>
                  <a:pt x="2858761" y="1451545"/>
                </a:lnTo>
                <a:lnTo>
                  <a:pt x="2908396" y="1443399"/>
                </a:lnTo>
                <a:lnTo>
                  <a:pt x="2957551" y="1434744"/>
                </a:lnTo>
                <a:lnTo>
                  <a:pt x="3006198" y="1425579"/>
                </a:lnTo>
                <a:lnTo>
                  <a:pt x="3054307" y="1415906"/>
                </a:lnTo>
                <a:lnTo>
                  <a:pt x="3101849" y="1405723"/>
                </a:lnTo>
                <a:lnTo>
                  <a:pt x="3148795" y="1395031"/>
                </a:lnTo>
                <a:lnTo>
                  <a:pt x="3195117" y="1383830"/>
                </a:lnTo>
                <a:lnTo>
                  <a:pt x="3240784" y="1372119"/>
                </a:lnTo>
                <a:lnTo>
                  <a:pt x="3285769" y="1359900"/>
                </a:lnTo>
                <a:lnTo>
                  <a:pt x="3330041" y="1347171"/>
                </a:lnTo>
                <a:lnTo>
                  <a:pt x="3373573" y="1333934"/>
                </a:lnTo>
                <a:lnTo>
                  <a:pt x="3416334" y="1320187"/>
                </a:lnTo>
                <a:lnTo>
                  <a:pt x="3458296" y="1305931"/>
                </a:lnTo>
                <a:lnTo>
                  <a:pt x="3499429" y="1291166"/>
                </a:lnTo>
                <a:lnTo>
                  <a:pt x="3553987" y="1270264"/>
                </a:lnTo>
                <a:lnTo>
                  <a:pt x="3605947" y="1248795"/>
                </a:lnTo>
                <a:lnTo>
                  <a:pt x="3655309" y="1226785"/>
                </a:lnTo>
                <a:lnTo>
                  <a:pt x="3702073" y="1204263"/>
                </a:lnTo>
                <a:lnTo>
                  <a:pt x="3746239" y="1181257"/>
                </a:lnTo>
                <a:lnTo>
                  <a:pt x="3787806" y="1157793"/>
                </a:lnTo>
                <a:lnTo>
                  <a:pt x="3826776" y="1133900"/>
                </a:lnTo>
                <a:lnTo>
                  <a:pt x="3863148" y="1109605"/>
                </a:lnTo>
                <a:lnTo>
                  <a:pt x="3896922" y="1084936"/>
                </a:lnTo>
                <a:lnTo>
                  <a:pt x="3928098" y="1059921"/>
                </a:lnTo>
                <a:lnTo>
                  <a:pt x="3956676" y="1034588"/>
                </a:lnTo>
                <a:lnTo>
                  <a:pt x="4006038" y="983076"/>
                </a:lnTo>
                <a:lnTo>
                  <a:pt x="4045008" y="930622"/>
                </a:lnTo>
                <a:lnTo>
                  <a:pt x="4073586" y="877448"/>
                </a:lnTo>
                <a:lnTo>
                  <a:pt x="4091771" y="823775"/>
                </a:lnTo>
                <a:lnTo>
                  <a:pt x="4099565" y="769826"/>
                </a:lnTo>
                <a:lnTo>
                  <a:pt x="4099565" y="742816"/>
                </a:lnTo>
                <a:lnTo>
                  <a:pt x="4091771" y="688867"/>
                </a:lnTo>
                <a:lnTo>
                  <a:pt x="4073586" y="635194"/>
                </a:lnTo>
                <a:lnTo>
                  <a:pt x="4045008" y="582020"/>
                </a:lnTo>
                <a:lnTo>
                  <a:pt x="4006038" y="529566"/>
                </a:lnTo>
                <a:lnTo>
                  <a:pt x="3956676" y="478054"/>
                </a:lnTo>
                <a:lnTo>
                  <a:pt x="3928098" y="452721"/>
                </a:lnTo>
                <a:lnTo>
                  <a:pt x="3896922" y="427706"/>
                </a:lnTo>
                <a:lnTo>
                  <a:pt x="3863148" y="403037"/>
                </a:lnTo>
                <a:lnTo>
                  <a:pt x="3826776" y="378742"/>
                </a:lnTo>
                <a:lnTo>
                  <a:pt x="3787806" y="354849"/>
                </a:lnTo>
                <a:lnTo>
                  <a:pt x="3746239" y="331385"/>
                </a:lnTo>
                <a:lnTo>
                  <a:pt x="3702073" y="308378"/>
                </a:lnTo>
                <a:lnTo>
                  <a:pt x="3655309" y="285856"/>
                </a:lnTo>
                <a:lnTo>
                  <a:pt x="3605947" y="263847"/>
                </a:lnTo>
                <a:lnTo>
                  <a:pt x="3553987" y="242378"/>
                </a:lnTo>
                <a:lnTo>
                  <a:pt x="3499429" y="221476"/>
                </a:lnTo>
                <a:lnTo>
                  <a:pt x="3458296" y="206711"/>
                </a:lnTo>
                <a:lnTo>
                  <a:pt x="3416334" y="192455"/>
                </a:lnTo>
                <a:lnTo>
                  <a:pt x="3373573" y="178708"/>
                </a:lnTo>
                <a:lnTo>
                  <a:pt x="3330041" y="165470"/>
                </a:lnTo>
                <a:lnTo>
                  <a:pt x="3285769" y="152742"/>
                </a:lnTo>
                <a:lnTo>
                  <a:pt x="3240784" y="140523"/>
                </a:lnTo>
                <a:lnTo>
                  <a:pt x="3195117" y="128812"/>
                </a:lnTo>
                <a:lnTo>
                  <a:pt x="3148795" y="117611"/>
                </a:lnTo>
                <a:lnTo>
                  <a:pt x="3101849" y="106919"/>
                </a:lnTo>
                <a:lnTo>
                  <a:pt x="3054307" y="96736"/>
                </a:lnTo>
                <a:lnTo>
                  <a:pt x="3006198" y="87063"/>
                </a:lnTo>
                <a:lnTo>
                  <a:pt x="2957551" y="77898"/>
                </a:lnTo>
                <a:lnTo>
                  <a:pt x="2908396" y="69243"/>
                </a:lnTo>
                <a:lnTo>
                  <a:pt x="2858761" y="61096"/>
                </a:lnTo>
                <a:lnTo>
                  <a:pt x="2808676" y="53459"/>
                </a:lnTo>
                <a:lnTo>
                  <a:pt x="2758169" y="46331"/>
                </a:lnTo>
                <a:lnTo>
                  <a:pt x="2707270" y="39713"/>
                </a:lnTo>
                <a:lnTo>
                  <a:pt x="2656007" y="33603"/>
                </a:lnTo>
                <a:lnTo>
                  <a:pt x="2604411" y="28002"/>
                </a:lnTo>
                <a:lnTo>
                  <a:pt x="2552509" y="22911"/>
                </a:lnTo>
                <a:lnTo>
                  <a:pt x="2500331" y="18329"/>
                </a:lnTo>
                <a:lnTo>
                  <a:pt x="2395263" y="10691"/>
                </a:lnTo>
                <a:lnTo>
                  <a:pt x="2289440" y="5091"/>
                </a:lnTo>
                <a:lnTo>
                  <a:pt x="2183093" y="1527"/>
                </a:lnTo>
                <a:lnTo>
                  <a:pt x="2076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045539" y="9059095"/>
            <a:ext cx="21672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FFFFFF"/>
                </a:solidFill>
                <a:latin typeface="Arial"/>
                <a:cs typeface="Arial"/>
              </a:rPr>
              <a:t>Observed</a:t>
            </a:r>
            <a:r>
              <a:rPr sz="24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93973" y="8204137"/>
            <a:ext cx="3541395" cy="2141220"/>
            <a:chOff x="8393973" y="8204137"/>
            <a:chExt cx="3541395" cy="2141220"/>
          </a:xfrm>
        </p:grpSpPr>
        <p:sp>
          <p:nvSpPr>
            <p:cNvPr id="9" name="object 9"/>
            <p:cNvSpPr/>
            <p:nvPr/>
          </p:nvSpPr>
          <p:spPr>
            <a:xfrm>
              <a:off x="8404444" y="8214608"/>
              <a:ext cx="3434715" cy="338455"/>
            </a:xfrm>
            <a:custGeom>
              <a:avLst/>
              <a:gdLst/>
              <a:ahLst/>
              <a:cxnLst/>
              <a:rect l="l" t="t" r="r" b="b"/>
              <a:pathLst>
                <a:path w="3434715" h="338454">
                  <a:moveTo>
                    <a:pt x="0" y="338396"/>
                  </a:moveTo>
                  <a:lnTo>
                    <a:pt x="46689" y="320465"/>
                  </a:lnTo>
                  <a:lnTo>
                    <a:pt x="93444" y="303023"/>
                  </a:lnTo>
                  <a:lnTo>
                    <a:pt x="140263" y="286068"/>
                  </a:lnTo>
                  <a:lnTo>
                    <a:pt x="187146" y="269601"/>
                  </a:lnTo>
                  <a:lnTo>
                    <a:pt x="234095" y="253623"/>
                  </a:lnTo>
                  <a:lnTo>
                    <a:pt x="281107" y="238132"/>
                  </a:lnTo>
                  <a:lnTo>
                    <a:pt x="328185" y="223130"/>
                  </a:lnTo>
                  <a:lnTo>
                    <a:pt x="375327" y="208616"/>
                  </a:lnTo>
                  <a:lnTo>
                    <a:pt x="422533" y="194589"/>
                  </a:lnTo>
                  <a:lnTo>
                    <a:pt x="469805" y="181051"/>
                  </a:lnTo>
                  <a:lnTo>
                    <a:pt x="517141" y="168001"/>
                  </a:lnTo>
                  <a:lnTo>
                    <a:pt x="564541" y="155439"/>
                  </a:lnTo>
                  <a:lnTo>
                    <a:pt x="612006" y="143364"/>
                  </a:lnTo>
                  <a:lnTo>
                    <a:pt x="659536" y="131778"/>
                  </a:lnTo>
                  <a:lnTo>
                    <a:pt x="707130" y="120680"/>
                  </a:lnTo>
                  <a:lnTo>
                    <a:pt x="754789" y="110070"/>
                  </a:lnTo>
                  <a:lnTo>
                    <a:pt x="802512" y="99948"/>
                  </a:lnTo>
                  <a:lnTo>
                    <a:pt x="850301" y="90314"/>
                  </a:lnTo>
                  <a:lnTo>
                    <a:pt x="898153" y="81169"/>
                  </a:lnTo>
                  <a:lnTo>
                    <a:pt x="946071" y="72511"/>
                  </a:lnTo>
                  <a:lnTo>
                    <a:pt x="994052" y="64341"/>
                  </a:lnTo>
                  <a:lnTo>
                    <a:pt x="1042099" y="56659"/>
                  </a:lnTo>
                  <a:lnTo>
                    <a:pt x="1090210" y="49466"/>
                  </a:lnTo>
                  <a:lnTo>
                    <a:pt x="1138386" y="42760"/>
                  </a:lnTo>
                  <a:lnTo>
                    <a:pt x="1186626" y="36543"/>
                  </a:lnTo>
                  <a:lnTo>
                    <a:pt x="1234931" y="30813"/>
                  </a:lnTo>
                  <a:lnTo>
                    <a:pt x="1283301" y="25572"/>
                  </a:lnTo>
                  <a:lnTo>
                    <a:pt x="1331735" y="20818"/>
                  </a:lnTo>
                  <a:lnTo>
                    <a:pt x="1380234" y="16553"/>
                  </a:lnTo>
                  <a:lnTo>
                    <a:pt x="1428797" y="12775"/>
                  </a:lnTo>
                  <a:lnTo>
                    <a:pt x="1477425" y="9486"/>
                  </a:lnTo>
                  <a:lnTo>
                    <a:pt x="1526118" y="6685"/>
                  </a:lnTo>
                  <a:lnTo>
                    <a:pt x="1574875" y="4372"/>
                  </a:lnTo>
                  <a:lnTo>
                    <a:pt x="1623697" y="2547"/>
                  </a:lnTo>
                  <a:lnTo>
                    <a:pt x="1672583" y="1210"/>
                  </a:lnTo>
                  <a:lnTo>
                    <a:pt x="1721534" y="360"/>
                  </a:lnTo>
                  <a:lnTo>
                    <a:pt x="1770550" y="0"/>
                  </a:lnTo>
                  <a:lnTo>
                    <a:pt x="1819630" y="127"/>
                  </a:lnTo>
                  <a:lnTo>
                    <a:pt x="1868775" y="742"/>
                  </a:lnTo>
                  <a:lnTo>
                    <a:pt x="1917984" y="1845"/>
                  </a:lnTo>
                  <a:lnTo>
                    <a:pt x="1967258" y="3436"/>
                  </a:lnTo>
                  <a:lnTo>
                    <a:pt x="2016597" y="5515"/>
                  </a:lnTo>
                  <a:lnTo>
                    <a:pt x="2066000" y="8083"/>
                  </a:lnTo>
                  <a:lnTo>
                    <a:pt x="2115468" y="11138"/>
                  </a:lnTo>
                  <a:lnTo>
                    <a:pt x="2165001" y="14681"/>
                  </a:lnTo>
                  <a:lnTo>
                    <a:pt x="2214598" y="18713"/>
                  </a:lnTo>
                  <a:lnTo>
                    <a:pt x="2264260" y="23232"/>
                  </a:lnTo>
                  <a:lnTo>
                    <a:pt x="2313986" y="28240"/>
                  </a:lnTo>
                  <a:lnTo>
                    <a:pt x="2363777" y="33735"/>
                  </a:lnTo>
                  <a:lnTo>
                    <a:pt x="2413632" y="39719"/>
                  </a:lnTo>
                  <a:lnTo>
                    <a:pt x="2463553" y="46191"/>
                  </a:lnTo>
                  <a:lnTo>
                    <a:pt x="2513537" y="53150"/>
                  </a:lnTo>
                  <a:lnTo>
                    <a:pt x="2563587" y="60598"/>
                  </a:lnTo>
                  <a:lnTo>
                    <a:pt x="2613701" y="68534"/>
                  </a:lnTo>
                  <a:lnTo>
                    <a:pt x="2663879" y="76958"/>
                  </a:lnTo>
                  <a:lnTo>
                    <a:pt x="2714122" y="85870"/>
                  </a:lnTo>
                  <a:lnTo>
                    <a:pt x="2764430" y="95270"/>
                  </a:lnTo>
                  <a:lnTo>
                    <a:pt x="2814803" y="105158"/>
                  </a:lnTo>
                  <a:lnTo>
                    <a:pt x="2865240" y="115534"/>
                  </a:lnTo>
                  <a:lnTo>
                    <a:pt x="2915741" y="126398"/>
                  </a:lnTo>
                  <a:lnTo>
                    <a:pt x="2966307" y="137750"/>
                  </a:lnTo>
                  <a:lnTo>
                    <a:pt x="3016938" y="149590"/>
                  </a:lnTo>
                  <a:lnTo>
                    <a:pt x="3067634" y="161918"/>
                  </a:lnTo>
                  <a:lnTo>
                    <a:pt x="3118394" y="174735"/>
                  </a:lnTo>
                  <a:lnTo>
                    <a:pt x="3169218" y="188039"/>
                  </a:lnTo>
                  <a:lnTo>
                    <a:pt x="3220108" y="201832"/>
                  </a:lnTo>
                  <a:lnTo>
                    <a:pt x="3271062" y="216112"/>
                  </a:lnTo>
                  <a:lnTo>
                    <a:pt x="3322080" y="230880"/>
                  </a:lnTo>
                  <a:lnTo>
                    <a:pt x="3373163" y="246137"/>
                  </a:lnTo>
                  <a:lnTo>
                    <a:pt x="3424311" y="261882"/>
                  </a:lnTo>
                  <a:lnTo>
                    <a:pt x="3434284" y="265082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13399" y="8428634"/>
              <a:ext cx="111125" cy="95885"/>
            </a:xfrm>
            <a:custGeom>
              <a:avLst/>
              <a:gdLst/>
              <a:ahLst/>
              <a:cxnLst/>
              <a:rect l="l" t="t" r="r" b="b"/>
              <a:pathLst>
                <a:path w="111125" h="95884">
                  <a:moveTo>
                    <a:pt x="30721" y="0"/>
                  </a:moveTo>
                  <a:lnTo>
                    <a:pt x="0" y="95712"/>
                  </a:lnTo>
                  <a:lnTo>
                    <a:pt x="111075" y="78572"/>
                  </a:lnTo>
                  <a:lnTo>
                    <a:pt x="30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88663" y="10028205"/>
              <a:ext cx="3435985" cy="306705"/>
            </a:xfrm>
            <a:custGeom>
              <a:avLst/>
              <a:gdLst/>
              <a:ahLst/>
              <a:cxnLst/>
              <a:rect l="l" t="t" r="r" b="b"/>
              <a:pathLst>
                <a:path w="3435984" h="306704">
                  <a:moveTo>
                    <a:pt x="0" y="0"/>
                  </a:moveTo>
                  <a:lnTo>
                    <a:pt x="56516" y="20620"/>
                  </a:lnTo>
                  <a:lnTo>
                    <a:pt x="103304" y="37048"/>
                  </a:lnTo>
                  <a:lnTo>
                    <a:pt x="150156" y="52991"/>
                  </a:lnTo>
                  <a:lnTo>
                    <a:pt x="197073" y="68447"/>
                  </a:lnTo>
                  <a:lnTo>
                    <a:pt x="244054" y="83417"/>
                  </a:lnTo>
                  <a:lnTo>
                    <a:pt x="291099" y="97901"/>
                  </a:lnTo>
                  <a:lnTo>
                    <a:pt x="338209" y="111899"/>
                  </a:lnTo>
                  <a:lnTo>
                    <a:pt x="385383" y="125411"/>
                  </a:lnTo>
                  <a:lnTo>
                    <a:pt x="432621" y="138437"/>
                  </a:lnTo>
                  <a:lnTo>
                    <a:pt x="479924" y="150977"/>
                  </a:lnTo>
                  <a:lnTo>
                    <a:pt x="527291" y="163031"/>
                  </a:lnTo>
                  <a:lnTo>
                    <a:pt x="574722" y="174599"/>
                  </a:lnTo>
                  <a:lnTo>
                    <a:pt x="622218" y="185680"/>
                  </a:lnTo>
                  <a:lnTo>
                    <a:pt x="669778" y="196276"/>
                  </a:lnTo>
                  <a:lnTo>
                    <a:pt x="717402" y="206386"/>
                  </a:lnTo>
                  <a:lnTo>
                    <a:pt x="765091" y="216010"/>
                  </a:lnTo>
                  <a:lnTo>
                    <a:pt x="812843" y="225147"/>
                  </a:lnTo>
                  <a:lnTo>
                    <a:pt x="860661" y="233799"/>
                  </a:lnTo>
                  <a:lnTo>
                    <a:pt x="908542" y="241964"/>
                  </a:lnTo>
                  <a:lnTo>
                    <a:pt x="956488" y="249644"/>
                  </a:lnTo>
                  <a:lnTo>
                    <a:pt x="1004498" y="256837"/>
                  </a:lnTo>
                  <a:lnTo>
                    <a:pt x="1052573" y="263545"/>
                  </a:lnTo>
                  <a:lnTo>
                    <a:pt x="1100712" y="269766"/>
                  </a:lnTo>
                  <a:lnTo>
                    <a:pt x="1148915" y="275501"/>
                  </a:lnTo>
                  <a:lnTo>
                    <a:pt x="1197182" y="280751"/>
                  </a:lnTo>
                  <a:lnTo>
                    <a:pt x="1245514" y="285514"/>
                  </a:lnTo>
                  <a:lnTo>
                    <a:pt x="1293911" y="289791"/>
                  </a:lnTo>
                  <a:lnTo>
                    <a:pt x="1342371" y="293582"/>
                  </a:lnTo>
                  <a:lnTo>
                    <a:pt x="1390896" y="296888"/>
                  </a:lnTo>
                  <a:lnTo>
                    <a:pt x="1439485" y="299707"/>
                  </a:lnTo>
                  <a:lnTo>
                    <a:pt x="1488139" y="302040"/>
                  </a:lnTo>
                  <a:lnTo>
                    <a:pt x="1536856" y="303887"/>
                  </a:lnTo>
                  <a:lnTo>
                    <a:pt x="1585639" y="305248"/>
                  </a:lnTo>
                  <a:lnTo>
                    <a:pt x="1634485" y="306123"/>
                  </a:lnTo>
                  <a:lnTo>
                    <a:pt x="1683396" y="306512"/>
                  </a:lnTo>
                  <a:lnTo>
                    <a:pt x="1732371" y="306415"/>
                  </a:lnTo>
                  <a:lnTo>
                    <a:pt x="1781411" y="305832"/>
                  </a:lnTo>
                  <a:lnTo>
                    <a:pt x="1830515" y="304762"/>
                  </a:lnTo>
                  <a:lnTo>
                    <a:pt x="1879683" y="303207"/>
                  </a:lnTo>
                  <a:lnTo>
                    <a:pt x="1928915" y="301166"/>
                  </a:lnTo>
                  <a:lnTo>
                    <a:pt x="1978212" y="298639"/>
                  </a:lnTo>
                  <a:lnTo>
                    <a:pt x="2027573" y="295625"/>
                  </a:lnTo>
                  <a:lnTo>
                    <a:pt x="2076999" y="292126"/>
                  </a:lnTo>
                  <a:lnTo>
                    <a:pt x="2126489" y="288140"/>
                  </a:lnTo>
                  <a:lnTo>
                    <a:pt x="2176043" y="283669"/>
                  </a:lnTo>
                  <a:lnTo>
                    <a:pt x="2225661" y="278711"/>
                  </a:lnTo>
                  <a:lnTo>
                    <a:pt x="2275344" y="273268"/>
                  </a:lnTo>
                  <a:lnTo>
                    <a:pt x="2325091" y="267338"/>
                  </a:lnTo>
                  <a:lnTo>
                    <a:pt x="2374903" y="260923"/>
                  </a:lnTo>
                  <a:lnTo>
                    <a:pt x="2424779" y="254021"/>
                  </a:lnTo>
                  <a:lnTo>
                    <a:pt x="2474719" y="246633"/>
                  </a:lnTo>
                  <a:lnTo>
                    <a:pt x="2524723" y="238760"/>
                  </a:lnTo>
                  <a:lnTo>
                    <a:pt x="2574792" y="230400"/>
                  </a:lnTo>
                  <a:lnTo>
                    <a:pt x="2624926" y="221554"/>
                  </a:lnTo>
                  <a:lnTo>
                    <a:pt x="2675123" y="212222"/>
                  </a:lnTo>
                  <a:lnTo>
                    <a:pt x="2725385" y="202405"/>
                  </a:lnTo>
                  <a:lnTo>
                    <a:pt x="2775711" y="192101"/>
                  </a:lnTo>
                  <a:lnTo>
                    <a:pt x="2826102" y="181311"/>
                  </a:lnTo>
                  <a:lnTo>
                    <a:pt x="2876557" y="170035"/>
                  </a:lnTo>
                  <a:lnTo>
                    <a:pt x="2927076" y="158273"/>
                  </a:lnTo>
                  <a:lnTo>
                    <a:pt x="2977660" y="146025"/>
                  </a:lnTo>
                  <a:lnTo>
                    <a:pt x="3028307" y="133291"/>
                  </a:lnTo>
                  <a:lnTo>
                    <a:pt x="3079020" y="120070"/>
                  </a:lnTo>
                  <a:lnTo>
                    <a:pt x="3129796" y="106364"/>
                  </a:lnTo>
                  <a:lnTo>
                    <a:pt x="3180637" y="92172"/>
                  </a:lnTo>
                  <a:lnTo>
                    <a:pt x="3231543" y="77494"/>
                  </a:lnTo>
                  <a:lnTo>
                    <a:pt x="3282512" y="62330"/>
                  </a:lnTo>
                  <a:lnTo>
                    <a:pt x="3333546" y="46679"/>
                  </a:lnTo>
                  <a:lnTo>
                    <a:pt x="3384644" y="30543"/>
                  </a:lnTo>
                  <a:lnTo>
                    <a:pt x="3435807" y="1392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04444" y="9984906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111803" y="0"/>
                  </a:moveTo>
                  <a:lnTo>
                    <a:pt x="0" y="11423"/>
                  </a:lnTo>
                  <a:lnTo>
                    <a:pt x="76221" y="94011"/>
                  </a:lnTo>
                  <a:lnTo>
                    <a:pt x="1118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585405" y="10499789"/>
            <a:ext cx="9334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5" dirty="0">
                <a:latin typeface="Calibri"/>
                <a:cs typeface="Calibri"/>
              </a:rPr>
              <a:t>Inference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49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681" y="810742"/>
            <a:ext cx="875728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37610" algn="l"/>
              </a:tabLst>
            </a:pPr>
            <a:r>
              <a:rPr spc="1065" dirty="0"/>
              <a:t>The</a:t>
            </a:r>
            <a:r>
              <a:rPr dirty="0"/>
              <a:t>	</a:t>
            </a:r>
            <a:r>
              <a:rPr spc="106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0862" y="3151140"/>
            <a:ext cx="11932920" cy="6709409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060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375" dirty="0">
                <a:latin typeface="Calibri"/>
                <a:cs typeface="Calibri"/>
              </a:rPr>
              <a:t>Generate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data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9" dirty="0">
                <a:latin typeface="Calibri"/>
                <a:cs typeface="Calibri"/>
              </a:rPr>
              <a:t>by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9" dirty="0">
                <a:latin typeface="Calibri"/>
                <a:cs typeface="Calibri"/>
              </a:rPr>
              <a:t>throwing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25" dirty="0">
                <a:latin typeface="Calibri"/>
                <a:cs typeface="Calibri"/>
              </a:rPr>
              <a:t>fair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29" dirty="0">
                <a:latin typeface="Calibri"/>
                <a:cs typeface="Calibri"/>
              </a:rPr>
              <a:t>die.</a:t>
            </a:r>
            <a:endParaRPr sz="3450">
              <a:latin typeface="Calibri"/>
              <a:cs typeface="Calibri"/>
            </a:endParaRPr>
          </a:p>
          <a:p>
            <a:pPr marL="5060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06095" algn="l"/>
              </a:tabLst>
            </a:pPr>
            <a:r>
              <a:rPr sz="3450" b="1" spc="490" dirty="0">
                <a:latin typeface="Calibri"/>
                <a:cs typeface="Calibri"/>
              </a:rPr>
              <a:t>What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do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75" dirty="0">
                <a:latin typeface="Calibri"/>
                <a:cs typeface="Calibri"/>
              </a:rPr>
              <a:t>we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84" dirty="0">
                <a:latin typeface="Calibri"/>
                <a:cs typeface="Calibri"/>
              </a:rPr>
              <a:t>know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about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single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throw?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415" dirty="0">
                <a:latin typeface="Calibri"/>
                <a:cs typeface="Calibri"/>
              </a:rPr>
              <a:t>6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65" dirty="0">
                <a:latin typeface="Calibri"/>
                <a:cs typeface="Calibri"/>
              </a:rPr>
              <a:t>possible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outcomes.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(</a:t>
            </a:r>
            <a:r>
              <a:rPr sz="3450" b="1" spc="400" dirty="0">
                <a:solidFill>
                  <a:srgbClr val="0000FF"/>
                </a:solidFill>
                <a:latin typeface="Calibri"/>
                <a:cs typeface="Calibri"/>
              </a:rPr>
              <a:t>sample</a:t>
            </a:r>
            <a:r>
              <a:rPr sz="3450" b="1" spc="1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50" b="1" spc="380" dirty="0">
                <a:solidFill>
                  <a:srgbClr val="0000FF"/>
                </a:solidFill>
                <a:latin typeface="Calibri"/>
                <a:cs typeface="Calibri"/>
              </a:rPr>
              <a:t>space</a:t>
            </a:r>
            <a:r>
              <a:rPr sz="3450" b="1" spc="380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515" dirty="0">
                <a:latin typeface="Calibri"/>
                <a:cs typeface="Calibri"/>
              </a:rPr>
              <a:t>Each</a:t>
            </a:r>
            <a:r>
              <a:rPr sz="3450" b="1" spc="125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outcome</a:t>
            </a:r>
            <a:r>
              <a:rPr sz="3450" b="1" spc="130" dirty="0">
                <a:latin typeface="Calibri"/>
                <a:cs typeface="Calibri"/>
              </a:rPr>
              <a:t> </a:t>
            </a:r>
            <a:r>
              <a:rPr sz="3450" b="1" spc="170" dirty="0">
                <a:latin typeface="Calibri"/>
                <a:cs typeface="Calibri"/>
              </a:rPr>
              <a:t>(e.g.,</a:t>
            </a:r>
            <a:r>
              <a:rPr sz="3450" b="1" spc="125" dirty="0">
                <a:latin typeface="Calibri"/>
                <a:cs typeface="Calibri"/>
              </a:rPr>
              <a:t> </a:t>
            </a:r>
            <a:r>
              <a:rPr sz="3450" b="1" spc="-35" dirty="0">
                <a:latin typeface="Calibri"/>
                <a:cs typeface="Calibri"/>
              </a:rPr>
              <a:t>1).</a:t>
            </a:r>
            <a:r>
              <a:rPr sz="3450" b="1" spc="130" dirty="0">
                <a:latin typeface="Calibri"/>
                <a:cs typeface="Calibri"/>
              </a:rPr>
              <a:t> </a:t>
            </a:r>
            <a:r>
              <a:rPr sz="3450" b="1" spc="340" dirty="0">
                <a:latin typeface="Calibri"/>
                <a:cs typeface="Calibri"/>
              </a:rPr>
              <a:t>(</a:t>
            </a:r>
            <a:r>
              <a:rPr sz="3450" b="1" spc="340" dirty="0">
                <a:solidFill>
                  <a:srgbClr val="0000FF"/>
                </a:solidFill>
                <a:latin typeface="Calibri"/>
                <a:cs typeface="Calibri"/>
              </a:rPr>
              <a:t>element,</a:t>
            </a:r>
            <a:r>
              <a:rPr sz="3450" b="1" spc="12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450" b="1" spc="285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  <a:r>
              <a:rPr sz="3450" b="1" spc="285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1238885" lvl="2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1238885" algn="l"/>
              </a:tabLst>
            </a:pPr>
            <a:r>
              <a:rPr sz="3450" b="1" spc="50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subset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50" dirty="0">
                <a:latin typeface="Calibri"/>
                <a:cs typeface="Calibri"/>
              </a:rPr>
              <a:t>outcomes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170" dirty="0">
                <a:latin typeface="Calibri"/>
                <a:cs typeface="Calibri"/>
              </a:rPr>
              <a:t>(e.g.,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150" dirty="0">
                <a:latin typeface="Calibri"/>
                <a:cs typeface="Calibri"/>
              </a:rPr>
              <a:t>&lt;3).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90" dirty="0">
                <a:latin typeface="Calibri"/>
                <a:cs typeface="Calibri"/>
              </a:rPr>
              <a:t>(</a:t>
            </a:r>
            <a:r>
              <a:rPr sz="3450" b="1" spc="290" dirty="0">
                <a:solidFill>
                  <a:srgbClr val="0000FF"/>
                </a:solidFill>
                <a:latin typeface="Calibri"/>
                <a:cs typeface="Calibri"/>
              </a:rPr>
              <a:t>event</a:t>
            </a:r>
            <a:r>
              <a:rPr sz="3450" b="1" spc="290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8724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72490" algn="l"/>
              </a:tabLst>
            </a:pPr>
            <a:r>
              <a:rPr sz="3450" b="1" spc="480" dirty="0">
                <a:latin typeface="Calibri"/>
                <a:cs typeface="Calibri"/>
              </a:rPr>
              <a:t>Outcomes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are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equiprobable.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(</a:t>
            </a:r>
            <a:r>
              <a:rPr sz="3100" b="1" spc="330" dirty="0">
                <a:solidFill>
                  <a:srgbClr val="0000FF"/>
                </a:solidFill>
                <a:latin typeface="Calibri"/>
                <a:cs typeface="Calibri"/>
              </a:rPr>
              <a:t>uniform</a:t>
            </a:r>
            <a:r>
              <a:rPr sz="3100" b="1" spc="17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3100" b="1" spc="285" dirty="0">
                <a:solidFill>
                  <a:srgbClr val="0000FF"/>
                </a:solidFill>
                <a:latin typeface="Calibri"/>
                <a:cs typeface="Calibri"/>
              </a:rPr>
              <a:t>distribution</a:t>
            </a:r>
            <a:r>
              <a:rPr sz="3450" b="1" spc="285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38745" y="1033471"/>
            <a:ext cx="882650" cy="1026160"/>
          </a:xfrm>
          <a:custGeom>
            <a:avLst/>
            <a:gdLst/>
            <a:ahLst/>
            <a:cxnLst/>
            <a:rect l="l" t="t" r="r" b="b"/>
            <a:pathLst>
              <a:path w="882650" h="1026160">
                <a:moveTo>
                  <a:pt x="36020" y="289560"/>
                </a:moveTo>
                <a:lnTo>
                  <a:pt x="30652" y="289560"/>
                </a:lnTo>
                <a:lnTo>
                  <a:pt x="19068" y="292100"/>
                </a:lnTo>
                <a:lnTo>
                  <a:pt x="9286" y="299720"/>
                </a:lnTo>
                <a:lnTo>
                  <a:pt x="2524" y="308610"/>
                </a:lnTo>
                <a:lnTo>
                  <a:pt x="0" y="321310"/>
                </a:lnTo>
                <a:lnTo>
                  <a:pt x="0" y="727710"/>
                </a:lnTo>
                <a:lnTo>
                  <a:pt x="13588" y="779780"/>
                </a:lnTo>
                <a:lnTo>
                  <a:pt x="50954" y="819150"/>
                </a:lnTo>
                <a:lnTo>
                  <a:pt x="376741" y="1022350"/>
                </a:lnTo>
                <a:lnTo>
                  <a:pt x="393047" y="1026160"/>
                </a:lnTo>
                <a:lnTo>
                  <a:pt x="408535" y="1022350"/>
                </a:lnTo>
                <a:lnTo>
                  <a:pt x="420101" y="1012190"/>
                </a:lnTo>
                <a:lnTo>
                  <a:pt x="424646" y="995680"/>
                </a:lnTo>
                <a:lnTo>
                  <a:pt x="424646" y="934720"/>
                </a:lnTo>
                <a:lnTo>
                  <a:pt x="342254" y="934720"/>
                </a:lnTo>
                <a:lnTo>
                  <a:pt x="328113" y="929640"/>
                </a:lnTo>
                <a:lnTo>
                  <a:pt x="313984" y="916940"/>
                </a:lnTo>
                <a:lnTo>
                  <a:pt x="302457" y="900430"/>
                </a:lnTo>
                <a:lnTo>
                  <a:pt x="294690" y="880110"/>
                </a:lnTo>
                <a:lnTo>
                  <a:pt x="291844" y="861060"/>
                </a:lnTo>
                <a:lnTo>
                  <a:pt x="293471" y="848360"/>
                </a:lnTo>
                <a:lnTo>
                  <a:pt x="298029" y="839470"/>
                </a:lnTo>
                <a:lnTo>
                  <a:pt x="305031" y="833120"/>
                </a:lnTo>
                <a:lnTo>
                  <a:pt x="313991" y="831850"/>
                </a:lnTo>
                <a:lnTo>
                  <a:pt x="424646" y="831850"/>
                </a:lnTo>
                <a:lnTo>
                  <a:pt x="424646" y="786130"/>
                </a:lnTo>
                <a:lnTo>
                  <a:pt x="99507" y="786130"/>
                </a:lnTo>
                <a:lnTo>
                  <a:pt x="85378" y="781050"/>
                </a:lnTo>
                <a:lnTo>
                  <a:pt x="71237" y="768350"/>
                </a:lnTo>
                <a:lnTo>
                  <a:pt x="59681" y="751840"/>
                </a:lnTo>
                <a:lnTo>
                  <a:pt x="51887" y="732790"/>
                </a:lnTo>
                <a:lnTo>
                  <a:pt x="49027" y="713740"/>
                </a:lnTo>
                <a:lnTo>
                  <a:pt x="50667" y="702310"/>
                </a:lnTo>
                <a:lnTo>
                  <a:pt x="55253" y="692150"/>
                </a:lnTo>
                <a:lnTo>
                  <a:pt x="62283" y="687070"/>
                </a:lnTo>
                <a:lnTo>
                  <a:pt x="71255" y="685800"/>
                </a:lnTo>
                <a:lnTo>
                  <a:pt x="298029" y="685800"/>
                </a:lnTo>
                <a:lnTo>
                  <a:pt x="305031" y="679450"/>
                </a:lnTo>
                <a:lnTo>
                  <a:pt x="313991" y="678180"/>
                </a:lnTo>
                <a:lnTo>
                  <a:pt x="424646" y="678180"/>
                </a:lnTo>
                <a:lnTo>
                  <a:pt x="424646" y="635000"/>
                </a:lnTo>
                <a:lnTo>
                  <a:pt x="99507" y="635000"/>
                </a:lnTo>
                <a:lnTo>
                  <a:pt x="85378" y="629920"/>
                </a:lnTo>
                <a:lnTo>
                  <a:pt x="71237" y="618490"/>
                </a:lnTo>
                <a:lnTo>
                  <a:pt x="59681" y="601980"/>
                </a:lnTo>
                <a:lnTo>
                  <a:pt x="51887" y="584200"/>
                </a:lnTo>
                <a:lnTo>
                  <a:pt x="49027" y="565150"/>
                </a:lnTo>
                <a:lnTo>
                  <a:pt x="50667" y="552450"/>
                </a:lnTo>
                <a:lnTo>
                  <a:pt x="55253" y="543560"/>
                </a:lnTo>
                <a:lnTo>
                  <a:pt x="62283" y="537210"/>
                </a:lnTo>
                <a:lnTo>
                  <a:pt x="71255" y="535940"/>
                </a:lnTo>
                <a:lnTo>
                  <a:pt x="296076" y="535940"/>
                </a:lnTo>
                <a:lnTo>
                  <a:pt x="298029" y="532130"/>
                </a:lnTo>
                <a:lnTo>
                  <a:pt x="305031" y="525780"/>
                </a:lnTo>
                <a:lnTo>
                  <a:pt x="313991" y="524510"/>
                </a:lnTo>
                <a:lnTo>
                  <a:pt x="408426" y="524510"/>
                </a:lnTo>
                <a:lnTo>
                  <a:pt x="405729" y="518160"/>
                </a:lnTo>
                <a:lnTo>
                  <a:pt x="383526" y="490220"/>
                </a:lnTo>
                <a:lnTo>
                  <a:pt x="376990" y="485140"/>
                </a:lnTo>
                <a:lnTo>
                  <a:pt x="99507" y="485140"/>
                </a:lnTo>
                <a:lnTo>
                  <a:pt x="85378" y="480060"/>
                </a:lnTo>
                <a:lnTo>
                  <a:pt x="71237" y="468630"/>
                </a:lnTo>
                <a:lnTo>
                  <a:pt x="59681" y="452120"/>
                </a:lnTo>
                <a:lnTo>
                  <a:pt x="51887" y="434340"/>
                </a:lnTo>
                <a:lnTo>
                  <a:pt x="49027" y="415290"/>
                </a:lnTo>
                <a:lnTo>
                  <a:pt x="50667" y="402590"/>
                </a:lnTo>
                <a:lnTo>
                  <a:pt x="55253" y="393700"/>
                </a:lnTo>
                <a:lnTo>
                  <a:pt x="62283" y="387350"/>
                </a:lnTo>
                <a:lnTo>
                  <a:pt x="71255" y="386080"/>
                </a:lnTo>
                <a:lnTo>
                  <a:pt x="210199" y="386080"/>
                </a:lnTo>
                <a:lnTo>
                  <a:pt x="41550" y="290830"/>
                </a:lnTo>
                <a:lnTo>
                  <a:pt x="36020" y="289560"/>
                </a:lnTo>
                <a:close/>
              </a:path>
              <a:path w="882650" h="1026160">
                <a:moveTo>
                  <a:pt x="851379" y="289560"/>
                </a:moveTo>
                <a:lnTo>
                  <a:pt x="846010" y="289560"/>
                </a:lnTo>
                <a:lnTo>
                  <a:pt x="840482" y="290830"/>
                </a:lnTo>
                <a:lnTo>
                  <a:pt x="527919" y="467360"/>
                </a:lnTo>
                <a:lnTo>
                  <a:pt x="476303" y="518160"/>
                </a:lnTo>
                <a:lnTo>
                  <a:pt x="457386" y="588010"/>
                </a:lnTo>
                <a:lnTo>
                  <a:pt x="457386" y="995680"/>
                </a:lnTo>
                <a:lnTo>
                  <a:pt x="461943" y="1012190"/>
                </a:lnTo>
                <a:lnTo>
                  <a:pt x="473536" y="1022350"/>
                </a:lnTo>
                <a:lnTo>
                  <a:pt x="489051" y="1026160"/>
                </a:lnTo>
                <a:lnTo>
                  <a:pt x="505370" y="1022350"/>
                </a:lnTo>
                <a:lnTo>
                  <a:pt x="645832" y="934720"/>
                </a:lnTo>
                <a:lnTo>
                  <a:pt x="539777" y="934720"/>
                </a:lnTo>
                <a:lnTo>
                  <a:pt x="528222" y="932180"/>
                </a:lnTo>
                <a:lnTo>
                  <a:pt x="520427" y="922020"/>
                </a:lnTo>
                <a:lnTo>
                  <a:pt x="517568" y="906780"/>
                </a:lnTo>
                <a:lnTo>
                  <a:pt x="520427" y="886460"/>
                </a:lnTo>
                <a:lnTo>
                  <a:pt x="539777" y="849630"/>
                </a:lnTo>
                <a:lnTo>
                  <a:pt x="563695" y="833120"/>
                </a:lnTo>
                <a:lnTo>
                  <a:pt x="568041" y="831850"/>
                </a:lnTo>
                <a:lnTo>
                  <a:pt x="810721" y="831850"/>
                </a:lnTo>
                <a:lnTo>
                  <a:pt x="831078" y="819150"/>
                </a:lnTo>
                <a:lnTo>
                  <a:pt x="852426" y="802640"/>
                </a:lnTo>
                <a:lnTo>
                  <a:pt x="864023" y="786130"/>
                </a:lnTo>
                <a:lnTo>
                  <a:pt x="782526" y="786130"/>
                </a:lnTo>
                <a:lnTo>
                  <a:pt x="770998" y="782320"/>
                </a:lnTo>
                <a:lnTo>
                  <a:pt x="763231" y="773430"/>
                </a:lnTo>
                <a:lnTo>
                  <a:pt x="760384" y="756920"/>
                </a:lnTo>
                <a:lnTo>
                  <a:pt x="763230" y="737870"/>
                </a:lnTo>
                <a:lnTo>
                  <a:pt x="770997" y="718820"/>
                </a:lnTo>
                <a:lnTo>
                  <a:pt x="782525" y="702310"/>
                </a:lnTo>
                <a:lnTo>
                  <a:pt x="796654" y="690880"/>
                </a:lnTo>
                <a:lnTo>
                  <a:pt x="801667" y="688340"/>
                </a:lnTo>
                <a:lnTo>
                  <a:pt x="806512" y="685800"/>
                </a:lnTo>
                <a:lnTo>
                  <a:pt x="882112" y="685800"/>
                </a:lnTo>
                <a:lnTo>
                  <a:pt x="882112" y="626110"/>
                </a:lnTo>
                <a:lnTo>
                  <a:pt x="539777" y="626110"/>
                </a:lnTo>
                <a:lnTo>
                  <a:pt x="528222" y="623570"/>
                </a:lnTo>
                <a:lnTo>
                  <a:pt x="520427" y="613410"/>
                </a:lnTo>
                <a:lnTo>
                  <a:pt x="517568" y="596900"/>
                </a:lnTo>
                <a:lnTo>
                  <a:pt x="520427" y="576580"/>
                </a:lnTo>
                <a:lnTo>
                  <a:pt x="539777" y="541020"/>
                </a:lnTo>
                <a:lnTo>
                  <a:pt x="563695" y="524510"/>
                </a:lnTo>
                <a:lnTo>
                  <a:pt x="882112" y="524510"/>
                </a:lnTo>
                <a:lnTo>
                  <a:pt x="882112" y="485140"/>
                </a:lnTo>
                <a:lnTo>
                  <a:pt x="782526" y="485140"/>
                </a:lnTo>
                <a:lnTo>
                  <a:pt x="770998" y="481330"/>
                </a:lnTo>
                <a:lnTo>
                  <a:pt x="763231" y="471170"/>
                </a:lnTo>
                <a:lnTo>
                  <a:pt x="760384" y="455930"/>
                </a:lnTo>
                <a:lnTo>
                  <a:pt x="763230" y="436880"/>
                </a:lnTo>
                <a:lnTo>
                  <a:pt x="782525" y="401320"/>
                </a:lnTo>
                <a:lnTo>
                  <a:pt x="806512" y="386080"/>
                </a:lnTo>
                <a:lnTo>
                  <a:pt x="882112" y="386080"/>
                </a:lnTo>
                <a:lnTo>
                  <a:pt x="882112" y="321310"/>
                </a:lnTo>
                <a:lnTo>
                  <a:pt x="879575" y="308610"/>
                </a:lnTo>
                <a:lnTo>
                  <a:pt x="872785" y="299720"/>
                </a:lnTo>
                <a:lnTo>
                  <a:pt x="862976" y="292100"/>
                </a:lnTo>
                <a:lnTo>
                  <a:pt x="851379" y="289560"/>
                </a:lnTo>
                <a:close/>
              </a:path>
              <a:path w="882650" h="1026160">
                <a:moveTo>
                  <a:pt x="424646" y="831850"/>
                </a:moveTo>
                <a:lnTo>
                  <a:pt x="313991" y="831850"/>
                </a:lnTo>
                <a:lnTo>
                  <a:pt x="318335" y="833120"/>
                </a:lnTo>
                <a:lnTo>
                  <a:pt x="323100" y="834390"/>
                </a:lnTo>
                <a:lnTo>
                  <a:pt x="328113" y="836930"/>
                </a:lnTo>
                <a:lnTo>
                  <a:pt x="342254" y="849630"/>
                </a:lnTo>
                <a:lnTo>
                  <a:pt x="353810" y="867410"/>
                </a:lnTo>
                <a:lnTo>
                  <a:pt x="361605" y="886460"/>
                </a:lnTo>
                <a:lnTo>
                  <a:pt x="364464" y="906780"/>
                </a:lnTo>
                <a:lnTo>
                  <a:pt x="361605" y="922020"/>
                </a:lnTo>
                <a:lnTo>
                  <a:pt x="353810" y="932180"/>
                </a:lnTo>
                <a:lnTo>
                  <a:pt x="342254" y="934720"/>
                </a:lnTo>
                <a:lnTo>
                  <a:pt x="424646" y="934720"/>
                </a:lnTo>
                <a:lnTo>
                  <a:pt x="424646" y="831850"/>
                </a:lnTo>
                <a:close/>
              </a:path>
              <a:path w="882650" h="1026160">
                <a:moveTo>
                  <a:pt x="810721" y="831850"/>
                </a:moveTo>
                <a:lnTo>
                  <a:pt x="568041" y="831850"/>
                </a:lnTo>
                <a:lnTo>
                  <a:pt x="577000" y="833120"/>
                </a:lnTo>
                <a:lnTo>
                  <a:pt x="584002" y="839470"/>
                </a:lnTo>
                <a:lnTo>
                  <a:pt x="588560" y="848360"/>
                </a:lnTo>
                <a:lnTo>
                  <a:pt x="590188" y="861060"/>
                </a:lnTo>
                <a:lnTo>
                  <a:pt x="587341" y="880110"/>
                </a:lnTo>
                <a:lnTo>
                  <a:pt x="579574" y="900430"/>
                </a:lnTo>
                <a:lnTo>
                  <a:pt x="568046" y="916940"/>
                </a:lnTo>
                <a:lnTo>
                  <a:pt x="553918" y="929640"/>
                </a:lnTo>
                <a:lnTo>
                  <a:pt x="539777" y="934720"/>
                </a:lnTo>
                <a:lnTo>
                  <a:pt x="645832" y="934720"/>
                </a:lnTo>
                <a:lnTo>
                  <a:pt x="810721" y="831850"/>
                </a:lnTo>
                <a:close/>
              </a:path>
              <a:path w="882650" h="1026160">
                <a:moveTo>
                  <a:pt x="298029" y="685800"/>
                </a:moveTo>
                <a:lnTo>
                  <a:pt x="75600" y="685800"/>
                </a:lnTo>
                <a:lnTo>
                  <a:pt x="80364" y="688340"/>
                </a:lnTo>
                <a:lnTo>
                  <a:pt x="85378" y="690880"/>
                </a:lnTo>
                <a:lnTo>
                  <a:pt x="99507" y="702310"/>
                </a:lnTo>
                <a:lnTo>
                  <a:pt x="111034" y="718820"/>
                </a:lnTo>
                <a:lnTo>
                  <a:pt x="118801" y="737870"/>
                </a:lnTo>
                <a:lnTo>
                  <a:pt x="121648" y="756920"/>
                </a:lnTo>
                <a:lnTo>
                  <a:pt x="118801" y="773430"/>
                </a:lnTo>
                <a:lnTo>
                  <a:pt x="111034" y="782320"/>
                </a:lnTo>
                <a:lnTo>
                  <a:pt x="99507" y="786130"/>
                </a:lnTo>
                <a:lnTo>
                  <a:pt x="424646" y="786130"/>
                </a:lnTo>
                <a:lnTo>
                  <a:pt x="424646" y="781050"/>
                </a:lnTo>
                <a:lnTo>
                  <a:pt x="342254" y="781050"/>
                </a:lnTo>
                <a:lnTo>
                  <a:pt x="328113" y="775970"/>
                </a:lnTo>
                <a:lnTo>
                  <a:pt x="313984" y="763270"/>
                </a:lnTo>
                <a:lnTo>
                  <a:pt x="302457" y="746760"/>
                </a:lnTo>
                <a:lnTo>
                  <a:pt x="294690" y="726440"/>
                </a:lnTo>
                <a:lnTo>
                  <a:pt x="291844" y="707390"/>
                </a:lnTo>
                <a:lnTo>
                  <a:pt x="293471" y="694690"/>
                </a:lnTo>
                <a:lnTo>
                  <a:pt x="298029" y="685800"/>
                </a:lnTo>
                <a:close/>
              </a:path>
              <a:path w="882650" h="1026160">
                <a:moveTo>
                  <a:pt x="882112" y="685800"/>
                </a:moveTo>
                <a:lnTo>
                  <a:pt x="810856" y="685800"/>
                </a:lnTo>
                <a:lnTo>
                  <a:pt x="819816" y="687070"/>
                </a:lnTo>
                <a:lnTo>
                  <a:pt x="826818" y="692150"/>
                </a:lnTo>
                <a:lnTo>
                  <a:pt x="831376" y="702310"/>
                </a:lnTo>
                <a:lnTo>
                  <a:pt x="833003" y="713740"/>
                </a:lnTo>
                <a:lnTo>
                  <a:pt x="830144" y="732790"/>
                </a:lnTo>
                <a:lnTo>
                  <a:pt x="822350" y="751840"/>
                </a:lnTo>
                <a:lnTo>
                  <a:pt x="810795" y="768350"/>
                </a:lnTo>
                <a:lnTo>
                  <a:pt x="796654" y="781050"/>
                </a:lnTo>
                <a:lnTo>
                  <a:pt x="782526" y="786130"/>
                </a:lnTo>
                <a:lnTo>
                  <a:pt x="864023" y="786130"/>
                </a:lnTo>
                <a:lnTo>
                  <a:pt x="868483" y="779780"/>
                </a:lnTo>
                <a:lnTo>
                  <a:pt x="878596" y="755650"/>
                </a:lnTo>
                <a:lnTo>
                  <a:pt x="882112" y="727710"/>
                </a:lnTo>
                <a:lnTo>
                  <a:pt x="882112" y="685800"/>
                </a:lnTo>
                <a:close/>
              </a:path>
              <a:path w="882650" h="1026160">
                <a:moveTo>
                  <a:pt x="424646" y="678180"/>
                </a:moveTo>
                <a:lnTo>
                  <a:pt x="318335" y="678180"/>
                </a:lnTo>
                <a:lnTo>
                  <a:pt x="323100" y="680720"/>
                </a:lnTo>
                <a:lnTo>
                  <a:pt x="328113" y="683260"/>
                </a:lnTo>
                <a:lnTo>
                  <a:pt x="342254" y="695960"/>
                </a:lnTo>
                <a:lnTo>
                  <a:pt x="353810" y="712470"/>
                </a:lnTo>
                <a:lnTo>
                  <a:pt x="361605" y="731520"/>
                </a:lnTo>
                <a:lnTo>
                  <a:pt x="364464" y="751840"/>
                </a:lnTo>
                <a:lnTo>
                  <a:pt x="361605" y="768350"/>
                </a:lnTo>
                <a:lnTo>
                  <a:pt x="353810" y="777240"/>
                </a:lnTo>
                <a:lnTo>
                  <a:pt x="342254" y="781050"/>
                </a:lnTo>
                <a:lnTo>
                  <a:pt x="424646" y="781050"/>
                </a:lnTo>
                <a:lnTo>
                  <a:pt x="424646" y="678180"/>
                </a:lnTo>
                <a:close/>
              </a:path>
              <a:path w="882650" h="1026160">
                <a:moveTo>
                  <a:pt x="296076" y="535940"/>
                </a:moveTo>
                <a:lnTo>
                  <a:pt x="75600" y="535940"/>
                </a:lnTo>
                <a:lnTo>
                  <a:pt x="80364" y="537210"/>
                </a:lnTo>
                <a:lnTo>
                  <a:pt x="85378" y="541020"/>
                </a:lnTo>
                <a:lnTo>
                  <a:pt x="99507" y="552450"/>
                </a:lnTo>
                <a:lnTo>
                  <a:pt x="111034" y="568960"/>
                </a:lnTo>
                <a:lnTo>
                  <a:pt x="118801" y="588010"/>
                </a:lnTo>
                <a:lnTo>
                  <a:pt x="121648" y="607060"/>
                </a:lnTo>
                <a:lnTo>
                  <a:pt x="118801" y="622300"/>
                </a:lnTo>
                <a:lnTo>
                  <a:pt x="111034" y="632460"/>
                </a:lnTo>
                <a:lnTo>
                  <a:pt x="99507" y="635000"/>
                </a:lnTo>
                <a:lnTo>
                  <a:pt x="424646" y="635000"/>
                </a:lnTo>
                <a:lnTo>
                  <a:pt x="424646" y="626110"/>
                </a:lnTo>
                <a:lnTo>
                  <a:pt x="342254" y="626110"/>
                </a:lnTo>
                <a:lnTo>
                  <a:pt x="328113" y="621030"/>
                </a:lnTo>
                <a:lnTo>
                  <a:pt x="313984" y="609600"/>
                </a:lnTo>
                <a:lnTo>
                  <a:pt x="302457" y="593090"/>
                </a:lnTo>
                <a:lnTo>
                  <a:pt x="294690" y="572770"/>
                </a:lnTo>
                <a:lnTo>
                  <a:pt x="291844" y="553720"/>
                </a:lnTo>
                <a:lnTo>
                  <a:pt x="293471" y="541020"/>
                </a:lnTo>
                <a:lnTo>
                  <a:pt x="296076" y="535940"/>
                </a:lnTo>
                <a:close/>
              </a:path>
              <a:path w="882650" h="1026160">
                <a:moveTo>
                  <a:pt x="408426" y="524510"/>
                </a:moveTo>
                <a:lnTo>
                  <a:pt x="318335" y="524510"/>
                </a:lnTo>
                <a:lnTo>
                  <a:pt x="323100" y="525780"/>
                </a:lnTo>
                <a:lnTo>
                  <a:pt x="328113" y="529590"/>
                </a:lnTo>
                <a:lnTo>
                  <a:pt x="342254" y="541020"/>
                </a:lnTo>
                <a:lnTo>
                  <a:pt x="353810" y="557530"/>
                </a:lnTo>
                <a:lnTo>
                  <a:pt x="361605" y="576580"/>
                </a:lnTo>
                <a:lnTo>
                  <a:pt x="364464" y="596900"/>
                </a:lnTo>
                <a:lnTo>
                  <a:pt x="361605" y="613410"/>
                </a:lnTo>
                <a:lnTo>
                  <a:pt x="353810" y="623570"/>
                </a:lnTo>
                <a:lnTo>
                  <a:pt x="342254" y="626110"/>
                </a:lnTo>
                <a:lnTo>
                  <a:pt x="424646" y="626110"/>
                </a:lnTo>
                <a:lnTo>
                  <a:pt x="424646" y="588010"/>
                </a:lnTo>
                <a:lnTo>
                  <a:pt x="419756" y="551180"/>
                </a:lnTo>
                <a:lnTo>
                  <a:pt x="408426" y="524510"/>
                </a:lnTo>
                <a:close/>
              </a:path>
              <a:path w="882650" h="1026160">
                <a:moveTo>
                  <a:pt x="882112" y="524510"/>
                </a:moveTo>
                <a:lnTo>
                  <a:pt x="568041" y="524510"/>
                </a:lnTo>
                <a:lnTo>
                  <a:pt x="577000" y="525780"/>
                </a:lnTo>
                <a:lnTo>
                  <a:pt x="584002" y="532130"/>
                </a:lnTo>
                <a:lnTo>
                  <a:pt x="588560" y="541020"/>
                </a:lnTo>
                <a:lnTo>
                  <a:pt x="590188" y="553720"/>
                </a:lnTo>
                <a:lnTo>
                  <a:pt x="587341" y="572770"/>
                </a:lnTo>
                <a:lnTo>
                  <a:pt x="579574" y="593090"/>
                </a:lnTo>
                <a:lnTo>
                  <a:pt x="568046" y="609600"/>
                </a:lnTo>
                <a:lnTo>
                  <a:pt x="553918" y="621030"/>
                </a:lnTo>
                <a:lnTo>
                  <a:pt x="539777" y="626110"/>
                </a:lnTo>
                <a:lnTo>
                  <a:pt x="882112" y="626110"/>
                </a:lnTo>
                <a:lnTo>
                  <a:pt x="882112" y="524510"/>
                </a:lnTo>
                <a:close/>
              </a:path>
              <a:path w="882650" h="1026160">
                <a:moveTo>
                  <a:pt x="210199" y="386080"/>
                </a:moveTo>
                <a:lnTo>
                  <a:pt x="75600" y="386080"/>
                </a:lnTo>
                <a:lnTo>
                  <a:pt x="80364" y="387350"/>
                </a:lnTo>
                <a:lnTo>
                  <a:pt x="85378" y="389890"/>
                </a:lnTo>
                <a:lnTo>
                  <a:pt x="99507" y="401320"/>
                </a:lnTo>
                <a:lnTo>
                  <a:pt x="111034" y="417830"/>
                </a:lnTo>
                <a:lnTo>
                  <a:pt x="118801" y="436880"/>
                </a:lnTo>
                <a:lnTo>
                  <a:pt x="121648" y="455930"/>
                </a:lnTo>
                <a:lnTo>
                  <a:pt x="118801" y="471170"/>
                </a:lnTo>
                <a:lnTo>
                  <a:pt x="111034" y="481330"/>
                </a:lnTo>
                <a:lnTo>
                  <a:pt x="99507" y="485140"/>
                </a:lnTo>
                <a:lnTo>
                  <a:pt x="376990" y="485140"/>
                </a:lnTo>
                <a:lnTo>
                  <a:pt x="354112" y="467360"/>
                </a:lnTo>
                <a:lnTo>
                  <a:pt x="210199" y="386080"/>
                </a:lnTo>
                <a:close/>
              </a:path>
              <a:path w="882650" h="1026160">
                <a:moveTo>
                  <a:pt x="882112" y="386080"/>
                </a:moveTo>
                <a:lnTo>
                  <a:pt x="810856" y="386080"/>
                </a:lnTo>
                <a:lnTo>
                  <a:pt x="819816" y="387350"/>
                </a:lnTo>
                <a:lnTo>
                  <a:pt x="826818" y="393700"/>
                </a:lnTo>
                <a:lnTo>
                  <a:pt x="831376" y="402590"/>
                </a:lnTo>
                <a:lnTo>
                  <a:pt x="833003" y="415290"/>
                </a:lnTo>
                <a:lnTo>
                  <a:pt x="830144" y="434340"/>
                </a:lnTo>
                <a:lnTo>
                  <a:pt x="822350" y="452120"/>
                </a:lnTo>
                <a:lnTo>
                  <a:pt x="810795" y="468630"/>
                </a:lnTo>
                <a:lnTo>
                  <a:pt x="796654" y="480060"/>
                </a:lnTo>
                <a:lnTo>
                  <a:pt x="782526" y="485140"/>
                </a:lnTo>
                <a:lnTo>
                  <a:pt x="882112" y="485140"/>
                </a:lnTo>
                <a:lnTo>
                  <a:pt x="882112" y="386080"/>
                </a:lnTo>
                <a:close/>
              </a:path>
              <a:path w="882650" h="1026160">
                <a:moveTo>
                  <a:pt x="454767" y="0"/>
                </a:moveTo>
                <a:lnTo>
                  <a:pt x="427276" y="0"/>
                </a:lnTo>
                <a:lnTo>
                  <a:pt x="400512" y="7620"/>
                </a:lnTo>
                <a:lnTo>
                  <a:pt x="387814" y="13970"/>
                </a:lnTo>
                <a:lnTo>
                  <a:pt x="48145" y="205740"/>
                </a:lnTo>
                <a:lnTo>
                  <a:pt x="36213" y="218440"/>
                </a:lnTo>
                <a:lnTo>
                  <a:pt x="32236" y="233680"/>
                </a:lnTo>
                <a:lnTo>
                  <a:pt x="36213" y="248920"/>
                </a:lnTo>
                <a:lnTo>
                  <a:pt x="48145" y="260350"/>
                </a:lnTo>
                <a:lnTo>
                  <a:pt x="372649" y="444500"/>
                </a:lnTo>
                <a:lnTo>
                  <a:pt x="405943" y="458470"/>
                </a:lnTo>
                <a:lnTo>
                  <a:pt x="441016" y="462280"/>
                </a:lnTo>
                <a:lnTo>
                  <a:pt x="476089" y="458470"/>
                </a:lnTo>
                <a:lnTo>
                  <a:pt x="509383" y="444500"/>
                </a:lnTo>
                <a:lnTo>
                  <a:pt x="585473" y="401320"/>
                </a:lnTo>
                <a:lnTo>
                  <a:pt x="441015" y="401320"/>
                </a:lnTo>
                <a:lnTo>
                  <a:pt x="420945" y="398780"/>
                </a:lnTo>
                <a:lnTo>
                  <a:pt x="403301" y="392430"/>
                </a:lnTo>
                <a:lnTo>
                  <a:pt x="391585" y="382270"/>
                </a:lnTo>
                <a:lnTo>
                  <a:pt x="387679" y="370840"/>
                </a:lnTo>
                <a:lnTo>
                  <a:pt x="391585" y="359410"/>
                </a:lnTo>
                <a:lnTo>
                  <a:pt x="403301" y="349250"/>
                </a:lnTo>
                <a:lnTo>
                  <a:pt x="411668" y="345440"/>
                </a:lnTo>
                <a:lnTo>
                  <a:pt x="420945" y="342900"/>
                </a:lnTo>
                <a:lnTo>
                  <a:pt x="441015" y="340360"/>
                </a:lnTo>
                <a:lnTo>
                  <a:pt x="692895" y="340360"/>
                </a:lnTo>
                <a:lnTo>
                  <a:pt x="833886" y="260350"/>
                </a:lnTo>
                <a:lnTo>
                  <a:pt x="836538" y="257810"/>
                </a:lnTo>
                <a:lnTo>
                  <a:pt x="188892" y="257810"/>
                </a:lnTo>
                <a:lnTo>
                  <a:pt x="168821" y="256540"/>
                </a:lnTo>
                <a:lnTo>
                  <a:pt x="151177" y="248920"/>
                </a:lnTo>
                <a:lnTo>
                  <a:pt x="139460" y="240030"/>
                </a:lnTo>
                <a:lnTo>
                  <a:pt x="135555" y="228600"/>
                </a:lnTo>
                <a:lnTo>
                  <a:pt x="139460" y="217170"/>
                </a:lnTo>
                <a:lnTo>
                  <a:pt x="151177" y="207010"/>
                </a:lnTo>
                <a:lnTo>
                  <a:pt x="159544" y="203200"/>
                </a:lnTo>
                <a:lnTo>
                  <a:pt x="168821" y="199390"/>
                </a:lnTo>
                <a:lnTo>
                  <a:pt x="178704" y="198120"/>
                </a:lnTo>
                <a:lnTo>
                  <a:pt x="820393" y="198120"/>
                </a:lnTo>
                <a:lnTo>
                  <a:pt x="674212" y="115570"/>
                </a:lnTo>
                <a:lnTo>
                  <a:pt x="441015" y="115570"/>
                </a:lnTo>
                <a:lnTo>
                  <a:pt x="420945" y="113030"/>
                </a:lnTo>
                <a:lnTo>
                  <a:pt x="403301" y="106680"/>
                </a:lnTo>
                <a:lnTo>
                  <a:pt x="391585" y="96520"/>
                </a:lnTo>
                <a:lnTo>
                  <a:pt x="387679" y="85090"/>
                </a:lnTo>
                <a:lnTo>
                  <a:pt x="391585" y="73660"/>
                </a:lnTo>
                <a:lnTo>
                  <a:pt x="403301" y="63500"/>
                </a:lnTo>
                <a:lnTo>
                  <a:pt x="411668" y="59690"/>
                </a:lnTo>
                <a:lnTo>
                  <a:pt x="420945" y="57150"/>
                </a:lnTo>
                <a:lnTo>
                  <a:pt x="441015" y="54610"/>
                </a:lnTo>
                <a:lnTo>
                  <a:pt x="566263" y="54610"/>
                </a:lnTo>
                <a:lnTo>
                  <a:pt x="494298" y="13970"/>
                </a:lnTo>
                <a:lnTo>
                  <a:pt x="481587" y="7620"/>
                </a:lnTo>
                <a:lnTo>
                  <a:pt x="454767" y="0"/>
                </a:lnTo>
                <a:close/>
              </a:path>
              <a:path w="882650" h="1026160">
                <a:moveTo>
                  <a:pt x="692895" y="340360"/>
                </a:moveTo>
                <a:lnTo>
                  <a:pt x="441015" y="340360"/>
                </a:lnTo>
                <a:lnTo>
                  <a:pt x="461086" y="342900"/>
                </a:lnTo>
                <a:lnTo>
                  <a:pt x="470363" y="345440"/>
                </a:lnTo>
                <a:lnTo>
                  <a:pt x="478729" y="349250"/>
                </a:lnTo>
                <a:lnTo>
                  <a:pt x="490445" y="359410"/>
                </a:lnTo>
                <a:lnTo>
                  <a:pt x="494350" y="370840"/>
                </a:lnTo>
                <a:lnTo>
                  <a:pt x="490445" y="382270"/>
                </a:lnTo>
                <a:lnTo>
                  <a:pt x="478729" y="392430"/>
                </a:lnTo>
                <a:lnTo>
                  <a:pt x="461085" y="398780"/>
                </a:lnTo>
                <a:lnTo>
                  <a:pt x="441015" y="401320"/>
                </a:lnTo>
                <a:lnTo>
                  <a:pt x="585473" y="401320"/>
                </a:lnTo>
                <a:lnTo>
                  <a:pt x="692895" y="340360"/>
                </a:lnTo>
                <a:close/>
              </a:path>
              <a:path w="882650" h="1026160">
                <a:moveTo>
                  <a:pt x="430829" y="198120"/>
                </a:moveTo>
                <a:lnTo>
                  <a:pt x="199078" y="198120"/>
                </a:lnTo>
                <a:lnTo>
                  <a:pt x="208962" y="199390"/>
                </a:lnTo>
                <a:lnTo>
                  <a:pt x="218239" y="203200"/>
                </a:lnTo>
                <a:lnTo>
                  <a:pt x="226606" y="207010"/>
                </a:lnTo>
                <a:lnTo>
                  <a:pt x="238321" y="217170"/>
                </a:lnTo>
                <a:lnTo>
                  <a:pt x="242226" y="228600"/>
                </a:lnTo>
                <a:lnTo>
                  <a:pt x="238321" y="240030"/>
                </a:lnTo>
                <a:lnTo>
                  <a:pt x="226606" y="248920"/>
                </a:lnTo>
                <a:lnTo>
                  <a:pt x="208962" y="256540"/>
                </a:lnTo>
                <a:lnTo>
                  <a:pt x="188892" y="257810"/>
                </a:lnTo>
                <a:lnTo>
                  <a:pt x="441015" y="257810"/>
                </a:lnTo>
                <a:lnTo>
                  <a:pt x="420945" y="256540"/>
                </a:lnTo>
                <a:lnTo>
                  <a:pt x="403301" y="248920"/>
                </a:lnTo>
                <a:lnTo>
                  <a:pt x="391585" y="240030"/>
                </a:lnTo>
                <a:lnTo>
                  <a:pt x="387679" y="228600"/>
                </a:lnTo>
                <a:lnTo>
                  <a:pt x="391585" y="217170"/>
                </a:lnTo>
                <a:lnTo>
                  <a:pt x="403301" y="207010"/>
                </a:lnTo>
                <a:lnTo>
                  <a:pt x="411668" y="203200"/>
                </a:lnTo>
                <a:lnTo>
                  <a:pt x="420945" y="199390"/>
                </a:lnTo>
                <a:lnTo>
                  <a:pt x="430829" y="198120"/>
                </a:lnTo>
                <a:close/>
              </a:path>
              <a:path w="882650" h="1026160">
                <a:moveTo>
                  <a:pt x="682953" y="198120"/>
                </a:moveTo>
                <a:lnTo>
                  <a:pt x="451203" y="198120"/>
                </a:lnTo>
                <a:lnTo>
                  <a:pt x="461086" y="199390"/>
                </a:lnTo>
                <a:lnTo>
                  <a:pt x="470363" y="203200"/>
                </a:lnTo>
                <a:lnTo>
                  <a:pt x="478729" y="207010"/>
                </a:lnTo>
                <a:lnTo>
                  <a:pt x="490445" y="217170"/>
                </a:lnTo>
                <a:lnTo>
                  <a:pt x="494350" y="228600"/>
                </a:lnTo>
                <a:lnTo>
                  <a:pt x="490445" y="240030"/>
                </a:lnTo>
                <a:lnTo>
                  <a:pt x="478729" y="248920"/>
                </a:lnTo>
                <a:lnTo>
                  <a:pt x="461085" y="256540"/>
                </a:lnTo>
                <a:lnTo>
                  <a:pt x="441015" y="257810"/>
                </a:lnTo>
                <a:lnTo>
                  <a:pt x="693140" y="257810"/>
                </a:lnTo>
                <a:lnTo>
                  <a:pt x="673070" y="256540"/>
                </a:lnTo>
                <a:lnTo>
                  <a:pt x="655426" y="248920"/>
                </a:lnTo>
                <a:lnTo>
                  <a:pt x="643709" y="240030"/>
                </a:lnTo>
                <a:lnTo>
                  <a:pt x="639803" y="228600"/>
                </a:lnTo>
                <a:lnTo>
                  <a:pt x="643709" y="217170"/>
                </a:lnTo>
                <a:lnTo>
                  <a:pt x="655426" y="207010"/>
                </a:lnTo>
                <a:lnTo>
                  <a:pt x="663792" y="203200"/>
                </a:lnTo>
                <a:lnTo>
                  <a:pt x="673069" y="199390"/>
                </a:lnTo>
                <a:lnTo>
                  <a:pt x="682953" y="198120"/>
                </a:lnTo>
                <a:close/>
              </a:path>
              <a:path w="882650" h="1026160">
                <a:moveTo>
                  <a:pt x="820393" y="198120"/>
                </a:moveTo>
                <a:lnTo>
                  <a:pt x="703326" y="198120"/>
                </a:lnTo>
                <a:lnTo>
                  <a:pt x="713210" y="199390"/>
                </a:lnTo>
                <a:lnTo>
                  <a:pt x="722487" y="203200"/>
                </a:lnTo>
                <a:lnTo>
                  <a:pt x="730854" y="207010"/>
                </a:lnTo>
                <a:lnTo>
                  <a:pt x="742570" y="217170"/>
                </a:lnTo>
                <a:lnTo>
                  <a:pt x="746476" y="228600"/>
                </a:lnTo>
                <a:lnTo>
                  <a:pt x="742570" y="240030"/>
                </a:lnTo>
                <a:lnTo>
                  <a:pt x="730854" y="248920"/>
                </a:lnTo>
                <a:lnTo>
                  <a:pt x="713210" y="256540"/>
                </a:lnTo>
                <a:lnTo>
                  <a:pt x="693140" y="257810"/>
                </a:lnTo>
                <a:lnTo>
                  <a:pt x="836538" y="257810"/>
                </a:lnTo>
                <a:lnTo>
                  <a:pt x="845818" y="248920"/>
                </a:lnTo>
                <a:lnTo>
                  <a:pt x="849795" y="233680"/>
                </a:lnTo>
                <a:lnTo>
                  <a:pt x="845818" y="218440"/>
                </a:lnTo>
                <a:lnTo>
                  <a:pt x="833886" y="205740"/>
                </a:lnTo>
                <a:lnTo>
                  <a:pt x="820393" y="198120"/>
                </a:lnTo>
                <a:close/>
              </a:path>
              <a:path w="882650" h="1026160">
                <a:moveTo>
                  <a:pt x="566263" y="54610"/>
                </a:moveTo>
                <a:lnTo>
                  <a:pt x="441015" y="54610"/>
                </a:lnTo>
                <a:lnTo>
                  <a:pt x="461086" y="57150"/>
                </a:lnTo>
                <a:lnTo>
                  <a:pt x="470363" y="59690"/>
                </a:lnTo>
                <a:lnTo>
                  <a:pt x="478729" y="63500"/>
                </a:lnTo>
                <a:lnTo>
                  <a:pt x="490445" y="73660"/>
                </a:lnTo>
                <a:lnTo>
                  <a:pt x="494350" y="85090"/>
                </a:lnTo>
                <a:lnTo>
                  <a:pt x="490445" y="96520"/>
                </a:lnTo>
                <a:lnTo>
                  <a:pt x="478729" y="106680"/>
                </a:lnTo>
                <a:lnTo>
                  <a:pt x="461085" y="113030"/>
                </a:lnTo>
                <a:lnTo>
                  <a:pt x="441015" y="115570"/>
                </a:lnTo>
                <a:lnTo>
                  <a:pt x="674212" y="115570"/>
                </a:lnTo>
                <a:lnTo>
                  <a:pt x="566263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50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85"/>
              </a:spcBef>
            </a:pPr>
            <a:r>
              <a:rPr spc="-25" dirty="0"/>
              <a:t>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0249" y="317724"/>
            <a:ext cx="11243945" cy="237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94915" marR="5080" indent="-2482850">
              <a:lnSpc>
                <a:spcPts val="9320"/>
              </a:lnSpc>
              <a:spcBef>
                <a:spcPts val="100"/>
              </a:spcBef>
            </a:pPr>
            <a:r>
              <a:rPr sz="7650" spc="1160" dirty="0"/>
              <a:t>Random</a:t>
            </a:r>
            <a:r>
              <a:rPr sz="7650" spc="380" dirty="0"/>
              <a:t> </a:t>
            </a:r>
            <a:r>
              <a:rPr sz="7650" spc="715" dirty="0"/>
              <a:t>variables</a:t>
            </a:r>
            <a:r>
              <a:rPr sz="7650" spc="385" dirty="0"/>
              <a:t> </a:t>
            </a:r>
            <a:r>
              <a:rPr sz="7650" spc="1025" dirty="0"/>
              <a:t>and </a:t>
            </a:r>
            <a:r>
              <a:rPr sz="7650" spc="695" dirty="0"/>
              <a:t>probabilities</a:t>
            </a:r>
            <a:endParaRPr sz="7650"/>
          </a:p>
        </p:txBody>
      </p:sp>
      <p:sp>
        <p:nvSpPr>
          <p:cNvPr id="3" name="object 3"/>
          <p:cNvSpPr txBox="1"/>
          <p:nvPr/>
        </p:nvSpPr>
        <p:spPr>
          <a:xfrm>
            <a:off x="3625462" y="3454796"/>
            <a:ext cx="11951970" cy="6960234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314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50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random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0" dirty="0">
                <a:latin typeface="Calibri"/>
                <a:cs typeface="Calibri"/>
              </a:rPr>
              <a:t>variable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65" dirty="0">
                <a:latin typeface="Calibri"/>
                <a:cs typeface="Calibri"/>
              </a:rPr>
              <a:t>(r.v.)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is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probabilistic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outcome.</a:t>
            </a:r>
            <a:endParaRPr sz="3450">
              <a:latin typeface="Calibri"/>
              <a:cs typeface="Calibri"/>
            </a:endParaRPr>
          </a:p>
          <a:p>
            <a:pPr marL="897890" lvl="1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897890" algn="l"/>
              </a:tabLst>
            </a:pPr>
            <a:r>
              <a:rPr sz="3450" b="1" spc="380" dirty="0">
                <a:latin typeface="Calibri"/>
                <a:cs typeface="Calibri"/>
              </a:rPr>
              <a:t>For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60" dirty="0">
                <a:latin typeface="Calibri"/>
                <a:cs typeface="Calibri"/>
              </a:rPr>
              <a:t>example,</a:t>
            </a:r>
            <a:endParaRPr sz="3450">
              <a:latin typeface="Calibri"/>
              <a:cs typeface="Calibri"/>
            </a:endParaRPr>
          </a:p>
          <a:p>
            <a:pPr marL="1264285" lvl="2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1264285" algn="l"/>
              </a:tabLst>
            </a:pPr>
            <a:r>
              <a:rPr sz="3450" b="1" spc="409" dirty="0">
                <a:latin typeface="Calibri"/>
                <a:cs typeface="Calibri"/>
              </a:rPr>
              <a:t>Die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throw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20" dirty="0">
                <a:latin typeface="Calibri"/>
                <a:cs typeface="Calibri"/>
              </a:rPr>
              <a:t>(</a:t>
            </a:r>
            <a:r>
              <a:rPr sz="3450" b="1" spc="220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3450" b="1" spc="220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1264285" lvl="2" indent="-480695">
              <a:lnSpc>
                <a:spcPct val="100000"/>
              </a:lnSpc>
              <a:spcBef>
                <a:spcPts val="4765"/>
              </a:spcBef>
              <a:buSzPct val="144927"/>
              <a:buChar char="•"/>
              <a:tabLst>
                <a:tab pos="1264285" algn="l"/>
              </a:tabLst>
            </a:pPr>
            <a:r>
              <a:rPr sz="3450" b="1" spc="440" dirty="0">
                <a:latin typeface="Calibri"/>
                <a:cs typeface="Calibri"/>
              </a:rPr>
              <a:t>The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actual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59" dirty="0">
                <a:latin typeface="Calibri"/>
                <a:cs typeface="Calibri"/>
              </a:rPr>
              <a:t>outcome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is</a:t>
            </a:r>
            <a:r>
              <a:rPr sz="3450" b="1" spc="175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60" dirty="0">
                <a:latin typeface="Verdana"/>
                <a:cs typeface="Verdana"/>
              </a:rPr>
              <a:t> </a:t>
            </a:r>
            <a:r>
              <a:rPr sz="3700" i="1" spc="-85" dirty="0">
                <a:latin typeface="Georgia"/>
                <a:cs typeface="Georgia"/>
              </a:rPr>
              <a:t>{</a:t>
            </a:r>
            <a:r>
              <a:rPr sz="3700" spc="-85" dirty="0">
                <a:latin typeface="Calibri"/>
                <a:cs typeface="Calibri"/>
              </a:rPr>
              <a:t>1</a:t>
            </a:r>
            <a:r>
              <a:rPr sz="3700" i="1" spc="-85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140" dirty="0">
                <a:latin typeface="Calibri"/>
                <a:cs typeface="Calibri"/>
              </a:rPr>
              <a:t>2</a:t>
            </a:r>
            <a:r>
              <a:rPr sz="3700" i="1" spc="140" dirty="0">
                <a:latin typeface="Arial"/>
                <a:cs typeface="Arial"/>
              </a:rPr>
              <a:t>,</a:t>
            </a:r>
            <a:r>
              <a:rPr sz="3700" i="1" spc="-400" dirty="0">
                <a:latin typeface="Arial"/>
                <a:cs typeface="Arial"/>
              </a:rPr>
              <a:t> </a:t>
            </a:r>
            <a:r>
              <a:rPr sz="3700" spc="110" dirty="0">
                <a:latin typeface="Calibri"/>
                <a:cs typeface="Calibri"/>
              </a:rPr>
              <a:t>3</a:t>
            </a:r>
            <a:r>
              <a:rPr sz="3700" i="1" spc="110" dirty="0">
                <a:latin typeface="Arial"/>
                <a:cs typeface="Arial"/>
              </a:rPr>
              <a:t>,</a:t>
            </a:r>
            <a:r>
              <a:rPr sz="3700" i="1" spc="-400" dirty="0">
                <a:latin typeface="Arial"/>
                <a:cs typeface="Arial"/>
              </a:rPr>
              <a:t> </a:t>
            </a:r>
            <a:r>
              <a:rPr sz="3700" spc="105" dirty="0">
                <a:latin typeface="Calibri"/>
                <a:cs typeface="Calibri"/>
              </a:rPr>
              <a:t>4</a:t>
            </a:r>
            <a:r>
              <a:rPr sz="3700" i="1" spc="105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125" dirty="0">
                <a:latin typeface="Calibri"/>
                <a:cs typeface="Calibri"/>
              </a:rPr>
              <a:t>5</a:t>
            </a:r>
            <a:r>
              <a:rPr sz="3700" i="1" spc="125" dirty="0">
                <a:latin typeface="Arial"/>
                <a:cs typeface="Arial"/>
              </a:rPr>
              <a:t>,</a:t>
            </a:r>
            <a:r>
              <a:rPr sz="3700" i="1" spc="-405" dirty="0">
                <a:latin typeface="Arial"/>
                <a:cs typeface="Arial"/>
              </a:rPr>
              <a:t> </a:t>
            </a:r>
            <a:r>
              <a:rPr sz="3700" spc="210" dirty="0">
                <a:latin typeface="Calibri"/>
                <a:cs typeface="Calibri"/>
              </a:rPr>
              <a:t>6</a:t>
            </a:r>
            <a:r>
              <a:rPr sz="3700" i="1" spc="210" dirty="0">
                <a:latin typeface="Georgia"/>
                <a:cs typeface="Georgia"/>
              </a:rPr>
              <a:t>}</a:t>
            </a:r>
            <a:r>
              <a:rPr sz="3450" b="1" spc="210" dirty="0">
                <a:latin typeface="Calibri"/>
                <a:cs typeface="Calibri"/>
              </a:rPr>
              <a:t>.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185" dirty="0">
                <a:latin typeface="Calibri"/>
                <a:cs typeface="Calibri"/>
              </a:rPr>
              <a:t>(</a:t>
            </a:r>
            <a:r>
              <a:rPr sz="3450" b="1" spc="185" dirty="0">
                <a:solidFill>
                  <a:srgbClr val="0000FF"/>
                </a:solidFill>
                <a:latin typeface="Calibri"/>
                <a:cs typeface="Calibri"/>
              </a:rPr>
              <a:t>x</a:t>
            </a:r>
            <a:r>
              <a:rPr sz="3450" b="1" spc="185" dirty="0">
                <a:latin typeface="Calibri"/>
                <a:cs typeface="Calibri"/>
              </a:rPr>
              <a:t>)</a:t>
            </a:r>
            <a:endParaRPr sz="3450">
              <a:latin typeface="Calibri"/>
              <a:cs typeface="Calibri"/>
            </a:endParaRPr>
          </a:p>
          <a:p>
            <a:pPr marL="531495" marR="43180" indent="-481330">
              <a:lnSpc>
                <a:spcPts val="4290"/>
              </a:lnSpc>
              <a:spcBef>
                <a:spcPts val="4985"/>
              </a:spcBef>
              <a:buSzPct val="144927"/>
              <a:buChar char="•"/>
              <a:tabLst>
                <a:tab pos="531495" algn="l"/>
                <a:tab pos="5335905" algn="l"/>
              </a:tabLst>
            </a:pPr>
            <a:r>
              <a:rPr sz="3450" b="1" spc="50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5" dirty="0">
                <a:latin typeface="Calibri"/>
                <a:cs typeface="Calibri"/>
              </a:rPr>
              <a:t>probability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function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(P)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34" dirty="0">
                <a:latin typeface="Calibri"/>
                <a:cs typeface="Calibri"/>
              </a:rPr>
              <a:t>assigns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0" dirty="0">
                <a:latin typeface="Calibri"/>
                <a:cs typeface="Calibri"/>
              </a:rPr>
              <a:t>real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90" dirty="0">
                <a:latin typeface="Calibri"/>
                <a:cs typeface="Calibri"/>
              </a:rPr>
              <a:t>number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54" dirty="0">
                <a:latin typeface="Calibri"/>
                <a:cs typeface="Calibri"/>
              </a:rPr>
              <a:t>to </a:t>
            </a:r>
            <a:r>
              <a:rPr sz="3450" b="1" spc="455" dirty="0">
                <a:latin typeface="Calibri"/>
                <a:cs typeface="Calibri"/>
              </a:rPr>
              <a:t>each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65" dirty="0">
                <a:latin typeface="Calibri"/>
                <a:cs typeface="Calibri"/>
              </a:rPr>
              <a:t>possible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85" dirty="0">
                <a:latin typeface="Calibri"/>
                <a:cs typeface="Calibri"/>
              </a:rPr>
              <a:t>event:</a:t>
            </a:r>
            <a:r>
              <a:rPr sz="3450" b="1" dirty="0">
                <a:latin typeface="Calibri"/>
                <a:cs typeface="Calibri"/>
              </a:rPr>
              <a:t>	</a:t>
            </a:r>
            <a:r>
              <a:rPr sz="5550" spc="405" baseline="-6006" dirty="0">
                <a:latin typeface="Calibri"/>
                <a:cs typeface="Calibri"/>
              </a:rPr>
              <a:t>P</a:t>
            </a:r>
            <a:r>
              <a:rPr sz="5550" spc="405" baseline="-6006" dirty="0">
                <a:latin typeface="Tahoma"/>
                <a:cs typeface="Tahoma"/>
              </a:rPr>
              <a:t>(</a:t>
            </a:r>
            <a:r>
              <a:rPr sz="5550" spc="405" baseline="-6006" dirty="0">
                <a:latin typeface="Calibri"/>
                <a:cs typeface="Calibri"/>
              </a:rPr>
              <a:t>x</a:t>
            </a:r>
            <a:r>
              <a:rPr sz="5550" spc="405" baseline="-6006" dirty="0">
                <a:latin typeface="Tahoma"/>
                <a:cs typeface="Tahoma"/>
              </a:rPr>
              <a:t>)</a:t>
            </a:r>
            <a:r>
              <a:rPr sz="5550" spc="-209" baseline="-6006" dirty="0">
                <a:latin typeface="Tahoma"/>
                <a:cs typeface="Tahoma"/>
              </a:rPr>
              <a:t> </a:t>
            </a:r>
            <a:r>
              <a:rPr sz="5550" i="1" spc="772" baseline="-6006" dirty="0">
                <a:latin typeface="Verdana"/>
                <a:cs typeface="Verdana"/>
              </a:rPr>
              <a:t>2</a:t>
            </a:r>
            <a:r>
              <a:rPr sz="5550" i="1" spc="-405" baseline="-6006" dirty="0">
                <a:latin typeface="Verdana"/>
                <a:cs typeface="Verdana"/>
              </a:rPr>
              <a:t> </a:t>
            </a:r>
            <a:r>
              <a:rPr sz="5550" spc="480" baseline="-6006" dirty="0">
                <a:latin typeface="Calibri"/>
                <a:cs typeface="Calibri"/>
              </a:rPr>
              <a:t>0</a:t>
            </a:r>
            <a:r>
              <a:rPr sz="5550" i="1" spc="480" baseline="-6006" dirty="0">
                <a:latin typeface="Arial"/>
                <a:cs typeface="Arial"/>
              </a:rPr>
              <a:t>,</a:t>
            </a:r>
            <a:r>
              <a:rPr sz="5550" i="1" spc="-615" baseline="-6006" dirty="0">
                <a:latin typeface="Arial"/>
                <a:cs typeface="Arial"/>
              </a:rPr>
              <a:t> </a:t>
            </a:r>
            <a:r>
              <a:rPr sz="5550" i="1" baseline="-6006" dirty="0">
                <a:latin typeface="Verdana"/>
                <a:cs typeface="Verdana"/>
              </a:rPr>
              <a:t>V</a:t>
            </a:r>
            <a:r>
              <a:rPr sz="5550" baseline="-6006" dirty="0">
                <a:latin typeface="Calibri"/>
                <a:cs typeface="Calibri"/>
              </a:rPr>
              <a:t>x</a:t>
            </a:r>
            <a:r>
              <a:rPr sz="5550" spc="277" baseline="-6006" dirty="0">
                <a:latin typeface="Calibri"/>
                <a:cs typeface="Calibri"/>
              </a:rPr>
              <a:t> </a:t>
            </a:r>
            <a:r>
              <a:rPr sz="5550" i="1" spc="172" baseline="-6006" dirty="0">
                <a:latin typeface="Verdana"/>
                <a:cs typeface="Verdana"/>
              </a:rPr>
              <a:t>E</a:t>
            </a:r>
            <a:r>
              <a:rPr sz="5550" i="1" spc="-419" baseline="-6006" dirty="0">
                <a:latin typeface="Verdana"/>
                <a:cs typeface="Verdana"/>
              </a:rPr>
              <a:t> </a:t>
            </a:r>
            <a:r>
              <a:rPr sz="5550" spc="757" baseline="-6006" dirty="0">
                <a:latin typeface="Calibri"/>
                <a:cs typeface="Calibri"/>
              </a:rPr>
              <a:t>X</a:t>
            </a:r>
            <a:endParaRPr sz="5550" baseline="-6006">
              <a:latin typeface="Calibri"/>
              <a:cs typeface="Calibri"/>
            </a:endParaRPr>
          </a:p>
          <a:p>
            <a:pPr marR="261620" algn="ctr">
              <a:lnSpc>
                <a:spcPct val="100000"/>
              </a:lnSpc>
              <a:spcBef>
                <a:spcPts val="2555"/>
              </a:spcBef>
            </a:pPr>
            <a:r>
              <a:rPr sz="3700" spc="605" dirty="0">
                <a:latin typeface="Calibri"/>
                <a:cs typeface="Calibri"/>
              </a:rPr>
              <a:t>P</a:t>
            </a:r>
            <a:r>
              <a:rPr sz="5550" spc="719" baseline="52552" dirty="0">
                <a:latin typeface="BIZ UDGothic"/>
                <a:cs typeface="BIZ UDGothic"/>
              </a:rPr>
              <a:t>   </a:t>
            </a:r>
            <a:r>
              <a:rPr sz="3700" spc="445" dirty="0">
                <a:latin typeface="Calibri"/>
                <a:cs typeface="Calibri"/>
              </a:rPr>
              <a:t>x</a:t>
            </a:r>
            <a:r>
              <a:rPr sz="5550" spc="1297" baseline="45045" dirty="0">
                <a:latin typeface="BIZ UDGothic"/>
                <a:cs typeface="BIZ UDGothic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30" dirty="0">
                <a:latin typeface="Tahoma"/>
                <a:cs typeface="Tahoma"/>
              </a:rPr>
              <a:t> </a:t>
            </a:r>
            <a:r>
              <a:rPr sz="3700" spc="-52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766" y="10831921"/>
            <a:ext cx="238569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85" dirty="0">
                <a:latin typeface="Calibri"/>
                <a:cs typeface="Calibri"/>
              </a:rPr>
              <a:t>Laurent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Charlin</a:t>
            </a:r>
            <a:r>
              <a:rPr sz="1450" spc="85" dirty="0">
                <a:latin typeface="Calibri"/>
                <a:cs typeface="Calibri"/>
              </a:rPr>
              <a:t> </a:t>
            </a:r>
            <a:r>
              <a:rPr sz="1450" spc="170" dirty="0">
                <a:latin typeface="Calibri"/>
                <a:cs typeface="Calibri"/>
              </a:rPr>
              <a:t>—</a:t>
            </a:r>
            <a:r>
              <a:rPr sz="1450" spc="90" dirty="0">
                <a:latin typeface="Calibri"/>
                <a:cs typeface="Calibri"/>
              </a:rPr>
              <a:t> </a:t>
            </a:r>
            <a:r>
              <a:rPr sz="1450" spc="165" dirty="0">
                <a:latin typeface="Calibri"/>
                <a:cs typeface="Calibri"/>
              </a:rPr>
              <a:t>60629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2733040">
              <a:lnSpc>
                <a:spcPct val="100000"/>
              </a:lnSpc>
              <a:spcBef>
                <a:spcPts val="105"/>
              </a:spcBef>
            </a:pPr>
            <a:r>
              <a:rPr spc="944" dirty="0"/>
              <a:t>Discrete</a:t>
            </a:r>
            <a:r>
              <a:rPr spc="475" dirty="0"/>
              <a:t> </a:t>
            </a:r>
            <a:r>
              <a:rPr spc="1025" dirty="0"/>
              <a:t>RVs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0043" y="6941487"/>
            <a:ext cx="62458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229" dirty="0">
                <a:latin typeface="Calibri"/>
                <a:cs typeface="Calibri"/>
              </a:rPr>
              <a:t>E.g.,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uniform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90" dirty="0">
                <a:latin typeface="Calibri"/>
                <a:cs typeface="Calibri"/>
              </a:rPr>
              <a:t>distribution: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4643" y="9151561"/>
            <a:ext cx="6476365" cy="135636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102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229" dirty="0">
                <a:latin typeface="Calibri"/>
                <a:cs typeface="Calibri"/>
              </a:rPr>
              <a:t>E.g.,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0" dirty="0">
                <a:latin typeface="Calibri"/>
                <a:cs typeface="Calibri"/>
              </a:rPr>
              <a:t>Poisson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90" dirty="0">
                <a:latin typeface="Calibri"/>
                <a:cs typeface="Calibri"/>
              </a:rPr>
              <a:t>distribution:</a:t>
            </a:r>
            <a:endParaRPr sz="3450">
              <a:latin typeface="Calibri"/>
              <a:cs typeface="Calibri"/>
            </a:endParaRPr>
          </a:p>
          <a:p>
            <a:pPr marL="3510915">
              <a:lnSpc>
                <a:spcPct val="100000"/>
              </a:lnSpc>
              <a:spcBef>
                <a:spcPts val="969"/>
              </a:spcBef>
            </a:pPr>
            <a:r>
              <a:rPr sz="3700" spc="365" dirty="0">
                <a:latin typeface="Calibri"/>
                <a:cs typeface="Calibri"/>
              </a:rPr>
              <a:t>P</a:t>
            </a:r>
            <a:r>
              <a:rPr sz="3700" spc="365" dirty="0">
                <a:latin typeface="Georgia"/>
                <a:cs typeface="Georgia"/>
              </a:rPr>
              <a:t>(</a:t>
            </a:r>
            <a:r>
              <a:rPr sz="3700" spc="365" dirty="0">
                <a:latin typeface="Calibri"/>
                <a:cs typeface="Calibri"/>
              </a:rPr>
              <a:t>x</a:t>
            </a:r>
            <a:r>
              <a:rPr sz="3700" spc="225" dirty="0">
                <a:latin typeface="Calibri"/>
                <a:cs typeface="Calibri"/>
              </a:rPr>
              <a:t> </a:t>
            </a:r>
            <a:r>
              <a:rPr sz="3700" spc="475" dirty="0">
                <a:latin typeface="Georgia"/>
                <a:cs typeface="Georgia"/>
              </a:rPr>
              <a:t>=</a:t>
            </a:r>
            <a:r>
              <a:rPr sz="3700" spc="165" dirty="0">
                <a:latin typeface="Georgia"/>
                <a:cs typeface="Georgia"/>
              </a:rPr>
              <a:t> </a:t>
            </a:r>
            <a:r>
              <a:rPr sz="3700" spc="204" dirty="0">
                <a:latin typeface="Calibri"/>
                <a:cs typeface="Calibri"/>
              </a:rPr>
              <a:t>x</a:t>
            </a:r>
            <a:r>
              <a:rPr sz="3825" spc="307" baseline="-15250" dirty="0">
                <a:latin typeface="Calibri"/>
                <a:cs typeface="Calibri"/>
              </a:rPr>
              <a:t>i</a:t>
            </a:r>
            <a:r>
              <a:rPr sz="3700" spc="204" dirty="0">
                <a:latin typeface="Georgia"/>
                <a:cs typeface="Georgia"/>
              </a:rPr>
              <a:t>;</a:t>
            </a:r>
            <a:r>
              <a:rPr sz="3700" spc="-250" dirty="0">
                <a:latin typeface="Georgia"/>
                <a:cs typeface="Georgia"/>
              </a:rPr>
              <a:t> </a:t>
            </a:r>
            <a:r>
              <a:rPr sz="3700" i="1" dirty="0">
                <a:latin typeface="Arial"/>
                <a:cs typeface="Arial"/>
              </a:rPr>
              <a:t>,\</a:t>
            </a:r>
            <a:r>
              <a:rPr sz="3700" dirty="0">
                <a:latin typeface="Georgia"/>
                <a:cs typeface="Georgia"/>
              </a:rPr>
              <a:t>)</a:t>
            </a:r>
            <a:r>
              <a:rPr sz="3700" spc="165" dirty="0">
                <a:latin typeface="Georgia"/>
                <a:cs typeface="Georgia"/>
              </a:rPr>
              <a:t> </a:t>
            </a:r>
            <a:r>
              <a:rPr sz="3700" spc="425" dirty="0">
                <a:latin typeface="Georgia"/>
                <a:cs typeface="Georgia"/>
              </a:rPr>
              <a:t>=</a:t>
            </a:r>
            <a:endParaRPr sz="37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7709" y="10819241"/>
            <a:ext cx="240029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75" dirty="0">
                <a:latin typeface="Calibri"/>
                <a:cs typeface="Calibri"/>
              </a:rPr>
              <a:t>52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1470" y="10713650"/>
            <a:ext cx="44113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14" dirty="0">
                <a:latin typeface="Calibri"/>
                <a:cs typeface="Calibri"/>
              </a:rPr>
              <a:t>1.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185" dirty="0">
                <a:latin typeface="Calibri"/>
                <a:cs typeface="Calibri"/>
              </a:rPr>
              <a:t>technically: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130" dirty="0">
                <a:latin typeface="Calibri"/>
                <a:cs typeface="Calibri"/>
              </a:rPr>
              <a:t>it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305" dirty="0">
                <a:latin typeface="Calibri"/>
                <a:cs typeface="Calibri"/>
              </a:rPr>
              <a:t>must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275" dirty="0">
                <a:latin typeface="Calibri"/>
                <a:cs typeface="Calibri"/>
              </a:rPr>
              <a:t>be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229" dirty="0">
                <a:latin typeface="Calibri"/>
                <a:cs typeface="Calibri"/>
              </a:rPr>
              <a:t>countable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7287" y="8148483"/>
            <a:ext cx="1155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2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3882" y="7920002"/>
            <a:ext cx="2470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55" dirty="0">
                <a:latin typeface="Calibri"/>
                <a:cs typeface="Calibri"/>
              </a:rPr>
              <a:t>P</a:t>
            </a:r>
            <a:r>
              <a:rPr sz="3700" spc="355" dirty="0">
                <a:latin typeface="Tahoma"/>
                <a:cs typeface="Tahoma"/>
              </a:rPr>
              <a:t>(</a:t>
            </a:r>
            <a:r>
              <a:rPr sz="3700" spc="355" dirty="0">
                <a:latin typeface="Calibri"/>
                <a:cs typeface="Calibri"/>
              </a:rPr>
              <a:t>x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445" dirty="0">
                <a:latin typeface="Calibri"/>
                <a:cs typeface="Calibri"/>
              </a:rPr>
              <a:t>x</a:t>
            </a:r>
            <a:r>
              <a:rPr sz="3700" spc="65" dirty="0">
                <a:latin typeface="Calibri"/>
                <a:cs typeface="Calibri"/>
              </a:rPr>
              <a:t> </a:t>
            </a:r>
            <a:r>
              <a:rPr sz="3700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2596" y="7602421"/>
            <a:ext cx="204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u="heavy" spc="-4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15478" y="8241825"/>
            <a:ext cx="2984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465" dirty="0">
                <a:latin typeface="Calibri"/>
                <a:cs typeface="Calibri"/>
              </a:rPr>
              <a:t>k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44839" y="7920002"/>
            <a:ext cx="623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i="1" spc="-20" dirty="0">
                <a:latin typeface="Arial"/>
                <a:cs typeface="Arial"/>
              </a:rPr>
              <a:t>,</a:t>
            </a:r>
            <a:r>
              <a:rPr sz="3700" i="1" spc="-409" dirty="0">
                <a:latin typeface="Arial"/>
                <a:cs typeface="Arial"/>
              </a:rPr>
              <a:t> </a:t>
            </a:r>
            <a:r>
              <a:rPr sz="3700" i="1" spc="-130" dirty="0">
                <a:latin typeface="Verdana"/>
                <a:cs typeface="Verdana"/>
              </a:rPr>
              <a:t>V</a:t>
            </a:r>
            <a:r>
              <a:rPr sz="3700" spc="-130" dirty="0">
                <a:latin typeface="Calibri"/>
                <a:cs typeface="Calibri"/>
              </a:rPr>
              <a:t>i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8404" y="4889406"/>
            <a:ext cx="4034331" cy="290471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38162" y="3180460"/>
            <a:ext cx="12456160" cy="1679575"/>
          </a:xfrm>
          <a:prstGeom prst="rect">
            <a:avLst/>
          </a:prstGeom>
        </p:spPr>
        <p:txBody>
          <a:bodyPr vert="horz" wrap="square" lIns="0" tIns="28638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25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490" dirty="0">
                <a:latin typeface="Calibri"/>
                <a:cs typeface="Calibri"/>
              </a:rPr>
              <a:t>An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515" dirty="0">
                <a:latin typeface="Calibri"/>
                <a:cs typeface="Calibri"/>
              </a:rPr>
              <a:t>RV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is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discrete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160" dirty="0">
                <a:latin typeface="Calibri"/>
                <a:cs typeface="Calibri"/>
              </a:rPr>
              <a:t>if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00" dirty="0">
                <a:latin typeface="Calibri"/>
                <a:cs typeface="Calibri"/>
              </a:rPr>
              <a:t>it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takes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0" dirty="0">
                <a:latin typeface="Calibri"/>
                <a:cs typeface="Calibri"/>
              </a:rPr>
              <a:t>finite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90" dirty="0">
                <a:latin typeface="Calibri"/>
                <a:cs typeface="Calibri"/>
              </a:rPr>
              <a:t>number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254" dirty="0">
                <a:latin typeface="Calibri"/>
                <a:cs typeface="Calibri"/>
              </a:rPr>
              <a:t>values</a:t>
            </a:r>
            <a:r>
              <a:rPr sz="3450" b="1" spc="382" baseline="19323" dirty="0">
                <a:latin typeface="Calibri"/>
                <a:cs typeface="Calibri"/>
              </a:rPr>
              <a:t>1</a:t>
            </a:r>
            <a:endParaRPr sz="3450" baseline="19323">
              <a:latin typeface="Calibri"/>
              <a:cs typeface="Calibri"/>
            </a:endParaRPr>
          </a:p>
          <a:p>
            <a:pPr marL="257175" algn="ctr">
              <a:lnSpc>
                <a:spcPct val="100000"/>
              </a:lnSpc>
              <a:spcBef>
                <a:spcPts val="2285"/>
              </a:spcBef>
            </a:pPr>
            <a:r>
              <a:rPr sz="3700" spc="355" dirty="0">
                <a:latin typeface="Calibri"/>
                <a:cs typeface="Calibri"/>
              </a:rPr>
              <a:t>P</a:t>
            </a:r>
            <a:r>
              <a:rPr sz="3700" spc="355" dirty="0">
                <a:latin typeface="Tahoma"/>
                <a:cs typeface="Tahoma"/>
              </a:rPr>
              <a:t>(</a:t>
            </a:r>
            <a:r>
              <a:rPr sz="3700" spc="355" dirty="0">
                <a:latin typeface="Calibri"/>
                <a:cs typeface="Calibri"/>
              </a:rPr>
              <a:t>x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254" dirty="0">
                <a:latin typeface="Calibri"/>
                <a:cs typeface="Calibri"/>
              </a:rPr>
              <a:t>x</a:t>
            </a:r>
            <a:r>
              <a:rPr sz="3825" spc="382" baseline="-15250" dirty="0">
                <a:latin typeface="Calibri"/>
                <a:cs typeface="Calibri"/>
              </a:rPr>
              <a:t>i</a:t>
            </a:r>
            <a:r>
              <a:rPr sz="3700" spc="254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i="1" spc="-585" dirty="0">
                <a:latin typeface="Verdana"/>
                <a:cs typeface="Verdana"/>
              </a:rPr>
              <a:t>�</a:t>
            </a:r>
            <a:r>
              <a:rPr sz="3700" i="1" spc="-270" dirty="0">
                <a:latin typeface="Verdana"/>
                <a:cs typeface="Verdana"/>
              </a:rPr>
              <a:t> </a:t>
            </a:r>
            <a:r>
              <a:rPr sz="3700" spc="320" dirty="0">
                <a:latin typeface="Calibri"/>
                <a:cs typeface="Calibri"/>
              </a:rPr>
              <a:t>0</a:t>
            </a:r>
            <a:r>
              <a:rPr sz="3700" i="1" spc="320" dirty="0">
                <a:latin typeface="Arial"/>
                <a:cs typeface="Arial"/>
              </a:rPr>
              <a:t>,</a:t>
            </a:r>
            <a:r>
              <a:rPr sz="3700" i="1" spc="-409" dirty="0">
                <a:latin typeface="Arial"/>
                <a:cs typeface="Arial"/>
              </a:rPr>
              <a:t> </a:t>
            </a:r>
            <a:r>
              <a:rPr sz="3700" i="1" spc="-25" dirty="0">
                <a:latin typeface="Verdana"/>
                <a:cs typeface="Verdana"/>
              </a:rPr>
              <a:t>\i</a:t>
            </a:r>
            <a:r>
              <a:rPr sz="3700" spc="-25" dirty="0">
                <a:latin typeface="Calibri"/>
                <a:cs typeface="Calibri"/>
              </a:rPr>
              <a:t>i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92847" y="10561823"/>
            <a:ext cx="246253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950" spc="240" dirty="0">
                <a:latin typeface="Calibri"/>
                <a:cs typeface="Calibri"/>
              </a:rPr>
              <a:t>both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280" dirty="0">
                <a:latin typeface="Calibri"/>
                <a:cs typeface="Calibri"/>
              </a:rPr>
              <a:t>images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150" dirty="0">
                <a:latin typeface="Calibri"/>
                <a:cs typeface="Calibri"/>
              </a:rPr>
              <a:t>are</a:t>
            </a:r>
            <a:endParaRPr sz="19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1950" spc="185" dirty="0">
                <a:latin typeface="Calibri"/>
                <a:cs typeface="Calibri"/>
              </a:rPr>
              <a:t>from:</a:t>
            </a:r>
            <a:r>
              <a:rPr sz="1950" spc="75" dirty="0">
                <a:latin typeface="Calibri"/>
                <a:cs typeface="Calibri"/>
              </a:rPr>
              <a:t> </a:t>
            </a:r>
            <a:r>
              <a:rPr sz="1950" spc="185" dirty="0">
                <a:latin typeface="Calibri"/>
                <a:cs typeface="Calibri"/>
              </a:rPr>
              <a:t>wikipedia.org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88984" y="8068088"/>
            <a:ext cx="4586605" cy="3241040"/>
            <a:chOff x="13088984" y="8068088"/>
            <a:chExt cx="4586605" cy="324104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2832" y="8068088"/>
              <a:ext cx="4422152" cy="32404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088984" y="8738320"/>
              <a:ext cx="457834" cy="2047239"/>
            </a:xfrm>
            <a:custGeom>
              <a:avLst/>
              <a:gdLst/>
              <a:ahLst/>
              <a:cxnLst/>
              <a:rect l="l" t="t" r="r" b="b"/>
              <a:pathLst>
                <a:path w="457834" h="2047240">
                  <a:moveTo>
                    <a:pt x="457673" y="0"/>
                  </a:moveTo>
                  <a:lnTo>
                    <a:pt x="0" y="0"/>
                  </a:lnTo>
                  <a:lnTo>
                    <a:pt x="0" y="2046877"/>
                  </a:lnTo>
                  <a:lnTo>
                    <a:pt x="457673" y="2046877"/>
                  </a:lnTo>
                  <a:lnTo>
                    <a:pt x="457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629717" y="10283469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29">
                <a:moveTo>
                  <a:pt x="0" y="0"/>
                </a:moveTo>
                <a:lnTo>
                  <a:pt x="1903606" y="0"/>
                </a:lnTo>
              </a:path>
            </a:pathLst>
          </a:custGeom>
          <a:ln w="187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591617" y="9524527"/>
            <a:ext cx="1956435" cy="13055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3700" i="1" spc="120" dirty="0">
                <a:latin typeface="Arial"/>
                <a:cs typeface="Arial"/>
              </a:rPr>
              <a:t>,\</a:t>
            </a:r>
            <a:r>
              <a:rPr sz="3825" spc="179" baseline="29411" dirty="0">
                <a:latin typeface="Calibri"/>
                <a:cs typeface="Calibri"/>
              </a:rPr>
              <a:t>x</a:t>
            </a:r>
            <a:r>
              <a:rPr sz="2775" spc="179" baseline="25525" dirty="0">
                <a:latin typeface="Calibri"/>
                <a:cs typeface="Calibri"/>
              </a:rPr>
              <a:t>i</a:t>
            </a:r>
            <a:r>
              <a:rPr sz="2775" spc="120" baseline="25525" dirty="0">
                <a:latin typeface="Calibri"/>
                <a:cs typeface="Calibri"/>
              </a:rPr>
              <a:t>  </a:t>
            </a:r>
            <a:r>
              <a:rPr sz="3700" spc="240" dirty="0">
                <a:latin typeface="Georgia"/>
                <a:cs typeface="Georgia"/>
              </a:rPr>
              <a:t>exp</a:t>
            </a:r>
            <a:r>
              <a:rPr sz="3825" i="1" spc="359" baseline="29411" dirty="0">
                <a:latin typeface="Verdana"/>
                <a:cs typeface="Verdana"/>
              </a:rPr>
              <a:t>-</a:t>
            </a:r>
            <a:r>
              <a:rPr sz="3825" i="1" spc="-37" baseline="29411" dirty="0">
                <a:latin typeface="Trebuchet MS"/>
                <a:cs typeface="Trebuchet MS"/>
              </a:rPr>
              <a:t>,\</a:t>
            </a:r>
            <a:endParaRPr sz="3825" baseline="29411">
              <a:latin typeface="Trebuchet MS"/>
              <a:cs typeface="Trebuchet MS"/>
            </a:endParaRPr>
          </a:p>
          <a:p>
            <a:pPr marL="22860" algn="ctr">
              <a:lnSpc>
                <a:spcPct val="100000"/>
              </a:lnSpc>
              <a:spcBef>
                <a:spcPts val="595"/>
              </a:spcBef>
            </a:pPr>
            <a:r>
              <a:rPr sz="3700" spc="155" dirty="0">
                <a:latin typeface="Calibri"/>
                <a:cs typeface="Calibri"/>
              </a:rPr>
              <a:t>x</a:t>
            </a:r>
            <a:r>
              <a:rPr sz="3825" spc="232" baseline="-15250" dirty="0">
                <a:latin typeface="Calibri"/>
                <a:cs typeface="Calibri"/>
              </a:rPr>
              <a:t>i</a:t>
            </a:r>
            <a:r>
              <a:rPr sz="3700" spc="155" dirty="0">
                <a:latin typeface="Georgia"/>
                <a:cs typeface="Georgia"/>
              </a:rPr>
              <a:t>!</a:t>
            </a:r>
            <a:endParaRPr sz="37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77876" y="4674890"/>
            <a:ext cx="703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485" dirty="0">
                <a:latin typeface="BIZ UDGothic"/>
                <a:cs typeface="BIZ UDGothic"/>
              </a:rPr>
              <a:t> </a:t>
            </a:r>
            <a:endParaRPr sz="3700">
              <a:latin typeface="BIZ UDGothic"/>
              <a:cs typeface="BIZ UD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71898" y="5847634"/>
            <a:ext cx="1155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2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08736" y="5120635"/>
            <a:ext cx="2830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700" spc="355" dirty="0">
                <a:latin typeface="Calibri"/>
                <a:cs typeface="Calibri"/>
              </a:rPr>
              <a:t>P</a:t>
            </a:r>
            <a:r>
              <a:rPr sz="3700" spc="355" dirty="0">
                <a:latin typeface="Tahoma"/>
                <a:cs typeface="Tahoma"/>
              </a:rPr>
              <a:t>(</a:t>
            </a:r>
            <a:r>
              <a:rPr sz="3700" spc="355" dirty="0">
                <a:latin typeface="Calibri"/>
                <a:cs typeface="Calibri"/>
              </a:rPr>
              <a:t>x</a:t>
            </a:r>
            <a:r>
              <a:rPr sz="3700" spc="18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254" dirty="0">
                <a:latin typeface="Calibri"/>
                <a:cs typeface="Calibri"/>
              </a:rPr>
              <a:t>x</a:t>
            </a:r>
            <a:r>
              <a:rPr sz="3825" spc="382" baseline="-15250" dirty="0">
                <a:latin typeface="Calibri"/>
                <a:cs typeface="Calibri"/>
              </a:rPr>
              <a:t>i</a:t>
            </a:r>
            <a:r>
              <a:rPr sz="3700" spc="254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-52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640149" y="4834931"/>
            <a:ext cx="1069340" cy="2047239"/>
            <a:chOff x="12640149" y="4834931"/>
            <a:chExt cx="1069340" cy="2047239"/>
          </a:xfrm>
        </p:grpSpPr>
        <p:sp>
          <p:nvSpPr>
            <p:cNvPr id="25" name="object 25"/>
            <p:cNvSpPr/>
            <p:nvPr/>
          </p:nvSpPr>
          <p:spPr>
            <a:xfrm>
              <a:off x="12640149" y="4834931"/>
              <a:ext cx="1069340" cy="2047239"/>
            </a:xfrm>
            <a:custGeom>
              <a:avLst/>
              <a:gdLst/>
              <a:ahLst/>
              <a:cxnLst/>
              <a:rect l="l" t="t" r="r" b="b"/>
              <a:pathLst>
                <a:path w="1069340" h="2047240">
                  <a:moveTo>
                    <a:pt x="1069214" y="0"/>
                  </a:moveTo>
                  <a:lnTo>
                    <a:pt x="0" y="0"/>
                  </a:lnTo>
                  <a:lnTo>
                    <a:pt x="0" y="2046877"/>
                  </a:lnTo>
                  <a:lnTo>
                    <a:pt x="1069214" y="2046877"/>
                  </a:lnTo>
                  <a:lnTo>
                    <a:pt x="10692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25020" y="6016101"/>
              <a:ext cx="182245" cy="0"/>
            </a:xfrm>
            <a:custGeom>
              <a:avLst/>
              <a:gdLst/>
              <a:ahLst/>
              <a:cxnLst/>
              <a:rect l="l" t="t" r="r" b="b"/>
              <a:pathLst>
                <a:path w="182244">
                  <a:moveTo>
                    <a:pt x="0" y="0"/>
                  </a:moveTo>
                  <a:lnTo>
                    <a:pt x="181879" y="0"/>
                  </a:lnTo>
                </a:path>
              </a:pathLst>
            </a:custGeom>
            <a:ln w="125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212320" y="5506220"/>
            <a:ext cx="207645" cy="8782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509"/>
              </a:spcBef>
            </a:pPr>
            <a:r>
              <a:rPr sz="2450" spc="-305" dirty="0"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50" spc="315" dirty="0">
                <a:latin typeface="Calibri"/>
                <a:cs typeface="Calibri"/>
              </a:rPr>
              <a:t>k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129187" y="4694544"/>
            <a:ext cx="1376045" cy="4013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2450" spc="240" dirty="0">
                <a:latin typeface="Calibri"/>
                <a:cs typeface="Calibri"/>
              </a:rPr>
              <a:t>P</a:t>
            </a:r>
            <a:r>
              <a:rPr sz="2450" spc="240" dirty="0">
                <a:latin typeface="Tahoma"/>
                <a:cs typeface="Tahoma"/>
              </a:rPr>
              <a:t>(</a:t>
            </a:r>
            <a:r>
              <a:rPr sz="2450" spc="240" dirty="0">
                <a:latin typeface="Calibri"/>
                <a:cs typeface="Calibri"/>
              </a:rPr>
              <a:t>x</a:t>
            </a:r>
            <a:r>
              <a:rPr sz="2450" spc="130" dirty="0">
                <a:latin typeface="Calibri"/>
                <a:cs typeface="Calibri"/>
              </a:rPr>
              <a:t> </a:t>
            </a:r>
            <a:r>
              <a:rPr sz="2450" spc="120" dirty="0">
                <a:latin typeface="Tahoma"/>
                <a:cs typeface="Tahoma"/>
              </a:rPr>
              <a:t>=</a:t>
            </a:r>
            <a:r>
              <a:rPr sz="2450" spc="-75" dirty="0">
                <a:latin typeface="Tahoma"/>
                <a:cs typeface="Tahoma"/>
              </a:rPr>
              <a:t> </a:t>
            </a:r>
            <a:r>
              <a:rPr sz="2450" spc="145" dirty="0">
                <a:latin typeface="Calibri"/>
                <a:cs typeface="Calibri"/>
              </a:rPr>
              <a:t>x</a:t>
            </a:r>
            <a:r>
              <a:rPr sz="2550" spc="217" baseline="-14705" dirty="0">
                <a:latin typeface="Calibri"/>
                <a:cs typeface="Calibri"/>
              </a:rPr>
              <a:t>i</a:t>
            </a:r>
            <a:r>
              <a:rPr sz="2450" spc="145" dirty="0">
                <a:latin typeface="Tahoma"/>
                <a:cs typeface="Tahoma"/>
              </a:rPr>
              <a:t>)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9108" y="8396576"/>
            <a:ext cx="11706225" cy="8362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941570" marR="5080" indent="-4929505">
              <a:lnSpc>
                <a:spcPct val="103099"/>
              </a:lnSpc>
              <a:spcBef>
                <a:spcPts val="40"/>
              </a:spcBef>
            </a:pPr>
            <a:r>
              <a:rPr sz="2600" i="1" spc="265" dirty="0">
                <a:latin typeface="Calibri"/>
                <a:cs typeface="Calibri"/>
              </a:rPr>
              <a:t>–Larry</a:t>
            </a:r>
            <a:r>
              <a:rPr sz="2600" i="1" spc="130" dirty="0">
                <a:latin typeface="Calibri"/>
                <a:cs typeface="Calibri"/>
              </a:rPr>
              <a:t> </a:t>
            </a:r>
            <a:r>
              <a:rPr sz="2600" i="1" spc="409" dirty="0">
                <a:latin typeface="Calibri"/>
                <a:cs typeface="Calibri"/>
              </a:rPr>
              <a:t>Wasserman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290" dirty="0">
                <a:latin typeface="Calibri"/>
                <a:cs typeface="Calibri"/>
              </a:rPr>
              <a:t>in</a:t>
            </a:r>
            <a:r>
              <a:rPr sz="2600" i="1" spc="130" dirty="0">
                <a:latin typeface="Calibri"/>
                <a:cs typeface="Calibri"/>
              </a:rPr>
              <a:t> </a:t>
            </a:r>
            <a:r>
              <a:rPr sz="2600" i="1" spc="150" dirty="0">
                <a:latin typeface="Calibri"/>
                <a:cs typeface="Calibri"/>
              </a:rPr>
              <a:t>“All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229" dirty="0">
                <a:latin typeface="Calibri"/>
                <a:cs typeface="Calibri"/>
              </a:rPr>
              <a:t>of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245" dirty="0">
                <a:latin typeface="Calibri"/>
                <a:cs typeface="Calibri"/>
              </a:rPr>
              <a:t>Statistics:</a:t>
            </a:r>
            <a:r>
              <a:rPr sz="2600" i="1" spc="130" dirty="0">
                <a:latin typeface="Calibri"/>
                <a:cs typeface="Calibri"/>
              </a:rPr>
              <a:t> </a:t>
            </a:r>
            <a:r>
              <a:rPr sz="2600" i="1" spc="420" dirty="0">
                <a:latin typeface="Calibri"/>
                <a:cs typeface="Calibri"/>
              </a:rPr>
              <a:t>A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350" dirty="0">
                <a:latin typeface="Calibri"/>
                <a:cs typeface="Calibri"/>
              </a:rPr>
              <a:t>Concise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350" dirty="0">
                <a:latin typeface="Calibri"/>
                <a:cs typeface="Calibri"/>
              </a:rPr>
              <a:t>Course</a:t>
            </a:r>
            <a:r>
              <a:rPr sz="2600" i="1" spc="130" dirty="0">
                <a:latin typeface="Calibri"/>
                <a:cs typeface="Calibri"/>
              </a:rPr>
              <a:t> </a:t>
            </a:r>
            <a:r>
              <a:rPr sz="2600" i="1" spc="290" dirty="0">
                <a:latin typeface="Calibri"/>
                <a:cs typeface="Calibri"/>
              </a:rPr>
              <a:t>in</a:t>
            </a:r>
            <a:r>
              <a:rPr sz="2600" i="1" spc="135" dirty="0">
                <a:latin typeface="Calibri"/>
                <a:cs typeface="Calibri"/>
              </a:rPr>
              <a:t> </a:t>
            </a:r>
            <a:r>
              <a:rPr sz="2600" i="1" spc="270" dirty="0">
                <a:latin typeface="Calibri"/>
                <a:cs typeface="Calibri"/>
              </a:rPr>
              <a:t>Statistical </a:t>
            </a:r>
            <a:r>
              <a:rPr sz="2600" i="1" spc="235" dirty="0">
                <a:latin typeface="Calibri"/>
                <a:cs typeface="Calibri"/>
              </a:rPr>
              <a:t>Inference.”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94183" y="1366771"/>
            <a:ext cx="11737975" cy="23939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ctr">
              <a:lnSpc>
                <a:spcPts val="4700"/>
              </a:lnSpc>
              <a:spcBef>
                <a:spcPts val="50"/>
              </a:spcBef>
            </a:pPr>
            <a:r>
              <a:rPr sz="3800" spc="380" dirty="0"/>
              <a:t>“Data</a:t>
            </a:r>
            <a:r>
              <a:rPr sz="3800" spc="204" dirty="0"/>
              <a:t> </a:t>
            </a:r>
            <a:r>
              <a:rPr sz="3800" spc="315" dirty="0"/>
              <a:t>analysis,</a:t>
            </a:r>
            <a:r>
              <a:rPr sz="3800" spc="210" dirty="0"/>
              <a:t> </a:t>
            </a:r>
            <a:r>
              <a:rPr sz="3800" spc="509" dirty="0"/>
              <a:t>machine</a:t>
            </a:r>
            <a:r>
              <a:rPr sz="3800" spc="204" dirty="0"/>
              <a:t> </a:t>
            </a:r>
            <a:r>
              <a:rPr sz="3800" spc="405" dirty="0"/>
              <a:t>learning</a:t>
            </a:r>
            <a:r>
              <a:rPr sz="3800" spc="204" dirty="0"/>
              <a:t> </a:t>
            </a:r>
            <a:r>
              <a:rPr sz="3800" spc="509" dirty="0"/>
              <a:t>and</a:t>
            </a:r>
            <a:r>
              <a:rPr sz="3800" spc="210" dirty="0"/>
              <a:t> </a:t>
            </a:r>
            <a:r>
              <a:rPr sz="3800" spc="405" dirty="0"/>
              <a:t>data </a:t>
            </a:r>
            <a:r>
              <a:rPr sz="3800" spc="515" dirty="0"/>
              <a:t>mining</a:t>
            </a:r>
            <a:r>
              <a:rPr sz="3800" spc="195" dirty="0"/>
              <a:t> </a:t>
            </a:r>
            <a:r>
              <a:rPr sz="3800" spc="345" dirty="0"/>
              <a:t>are</a:t>
            </a:r>
            <a:r>
              <a:rPr sz="3800" spc="200" dirty="0"/>
              <a:t> </a:t>
            </a:r>
            <a:r>
              <a:rPr sz="3800" spc="345" dirty="0"/>
              <a:t>various</a:t>
            </a:r>
            <a:r>
              <a:rPr sz="3800" spc="195" dirty="0"/>
              <a:t> </a:t>
            </a:r>
            <a:r>
              <a:rPr sz="3800" spc="535" dirty="0"/>
              <a:t>names</a:t>
            </a:r>
            <a:r>
              <a:rPr sz="3800" spc="200" dirty="0"/>
              <a:t> </a:t>
            </a:r>
            <a:r>
              <a:rPr sz="3800" spc="455" dirty="0"/>
              <a:t>given</a:t>
            </a:r>
            <a:r>
              <a:rPr sz="3800" spc="200" dirty="0"/>
              <a:t> </a:t>
            </a:r>
            <a:r>
              <a:rPr sz="3800" spc="300" dirty="0"/>
              <a:t>to</a:t>
            </a:r>
            <a:r>
              <a:rPr sz="3800" spc="195" dirty="0"/>
              <a:t> </a:t>
            </a:r>
            <a:r>
              <a:rPr sz="3800" spc="430" dirty="0"/>
              <a:t>the</a:t>
            </a:r>
            <a:r>
              <a:rPr sz="3800" spc="200" dirty="0"/>
              <a:t> </a:t>
            </a:r>
            <a:r>
              <a:rPr sz="3800" spc="395" dirty="0"/>
              <a:t>practice </a:t>
            </a:r>
            <a:r>
              <a:rPr sz="3800" spc="290" dirty="0"/>
              <a:t>of</a:t>
            </a:r>
            <a:r>
              <a:rPr sz="3800" spc="190" dirty="0"/>
              <a:t> </a:t>
            </a:r>
            <a:r>
              <a:rPr sz="3800" spc="330" dirty="0"/>
              <a:t>statistical</a:t>
            </a:r>
            <a:r>
              <a:rPr sz="3800" spc="195" dirty="0"/>
              <a:t> </a:t>
            </a:r>
            <a:r>
              <a:rPr sz="3800" spc="345" dirty="0"/>
              <a:t>inference,</a:t>
            </a:r>
            <a:r>
              <a:rPr sz="3800" spc="195" dirty="0"/>
              <a:t> </a:t>
            </a:r>
            <a:r>
              <a:rPr sz="3800" spc="509" dirty="0"/>
              <a:t>depending</a:t>
            </a:r>
            <a:r>
              <a:rPr sz="3800" spc="195" dirty="0"/>
              <a:t> </a:t>
            </a:r>
            <a:r>
              <a:rPr sz="3800" spc="465" dirty="0"/>
              <a:t>on</a:t>
            </a:r>
            <a:r>
              <a:rPr sz="3800" spc="195" dirty="0"/>
              <a:t> </a:t>
            </a:r>
            <a:r>
              <a:rPr sz="3800" spc="405" dirty="0"/>
              <a:t>the </a:t>
            </a:r>
            <a:r>
              <a:rPr sz="3800" spc="295" dirty="0"/>
              <a:t>context.”</a:t>
            </a:r>
            <a:endParaRPr sz="3800"/>
          </a:p>
        </p:txBody>
      </p:sp>
      <p:sp>
        <p:nvSpPr>
          <p:cNvPr id="4" name="object 4"/>
          <p:cNvSpPr/>
          <p:nvPr/>
        </p:nvSpPr>
        <p:spPr>
          <a:xfrm>
            <a:off x="5059117" y="5729730"/>
            <a:ext cx="3993515" cy="1472565"/>
          </a:xfrm>
          <a:custGeom>
            <a:avLst/>
            <a:gdLst/>
            <a:ahLst/>
            <a:cxnLst/>
            <a:rect l="l" t="t" r="r" b="b"/>
            <a:pathLst>
              <a:path w="3993515" h="1472565">
                <a:moveTo>
                  <a:pt x="1996460" y="0"/>
                </a:moveTo>
                <a:lnTo>
                  <a:pt x="1890788" y="1025"/>
                </a:lnTo>
                <a:lnTo>
                  <a:pt x="1785355" y="4102"/>
                </a:lnTo>
                <a:lnTo>
                  <a:pt x="1680398" y="9230"/>
                </a:lnTo>
                <a:lnTo>
                  <a:pt x="1628173" y="12563"/>
                </a:lnTo>
                <a:lnTo>
                  <a:pt x="1576156" y="16410"/>
                </a:lnTo>
                <a:lnTo>
                  <a:pt x="1524378" y="20768"/>
                </a:lnTo>
                <a:lnTo>
                  <a:pt x="1472868" y="25640"/>
                </a:lnTo>
                <a:lnTo>
                  <a:pt x="1421656" y="31025"/>
                </a:lnTo>
                <a:lnTo>
                  <a:pt x="1370772" y="36922"/>
                </a:lnTo>
                <a:lnTo>
                  <a:pt x="1320245" y="43332"/>
                </a:lnTo>
                <a:lnTo>
                  <a:pt x="1270105" y="50255"/>
                </a:lnTo>
                <a:lnTo>
                  <a:pt x="1220383" y="57691"/>
                </a:lnTo>
                <a:lnTo>
                  <a:pt x="1171107" y="65640"/>
                </a:lnTo>
                <a:lnTo>
                  <a:pt x="1122308" y="74101"/>
                </a:lnTo>
                <a:lnTo>
                  <a:pt x="1074016" y="83075"/>
                </a:lnTo>
                <a:lnTo>
                  <a:pt x="1026260" y="92563"/>
                </a:lnTo>
                <a:lnTo>
                  <a:pt x="979070" y="102562"/>
                </a:lnTo>
                <a:lnTo>
                  <a:pt x="932476" y="113075"/>
                </a:lnTo>
                <a:lnTo>
                  <a:pt x="886507" y="124101"/>
                </a:lnTo>
                <a:lnTo>
                  <a:pt x="841194" y="135639"/>
                </a:lnTo>
                <a:lnTo>
                  <a:pt x="796567" y="147690"/>
                </a:lnTo>
                <a:lnTo>
                  <a:pt x="752654" y="160254"/>
                </a:lnTo>
                <a:lnTo>
                  <a:pt x="709486" y="173331"/>
                </a:lnTo>
                <a:lnTo>
                  <a:pt x="667093" y="186920"/>
                </a:lnTo>
                <a:lnTo>
                  <a:pt x="625504" y="201023"/>
                </a:lnTo>
                <a:lnTo>
                  <a:pt x="584749" y="215638"/>
                </a:lnTo>
                <a:lnTo>
                  <a:pt x="530385" y="236474"/>
                </a:lnTo>
                <a:lnTo>
                  <a:pt x="478672" y="257888"/>
                </a:lnTo>
                <a:lnTo>
                  <a:pt x="429612" y="279853"/>
                </a:lnTo>
                <a:lnTo>
                  <a:pt x="383203" y="302338"/>
                </a:lnTo>
                <a:lnTo>
                  <a:pt x="339446" y="325315"/>
                </a:lnTo>
                <a:lnTo>
                  <a:pt x="298341" y="348755"/>
                </a:lnTo>
                <a:lnTo>
                  <a:pt x="259888" y="372629"/>
                </a:lnTo>
                <a:lnTo>
                  <a:pt x="224087" y="396908"/>
                </a:lnTo>
                <a:lnTo>
                  <a:pt x="190938" y="421563"/>
                </a:lnTo>
                <a:lnTo>
                  <a:pt x="160441" y="446566"/>
                </a:lnTo>
                <a:lnTo>
                  <a:pt x="107403" y="497497"/>
                </a:lnTo>
                <a:lnTo>
                  <a:pt x="64972" y="549469"/>
                </a:lnTo>
                <a:lnTo>
                  <a:pt x="33149" y="602252"/>
                </a:lnTo>
                <a:lnTo>
                  <a:pt x="11933" y="655613"/>
                </a:lnTo>
                <a:lnTo>
                  <a:pt x="1325" y="709322"/>
                </a:lnTo>
                <a:lnTo>
                  <a:pt x="0" y="736234"/>
                </a:lnTo>
                <a:lnTo>
                  <a:pt x="1325" y="763146"/>
                </a:lnTo>
                <a:lnTo>
                  <a:pt x="11933" y="816854"/>
                </a:lnTo>
                <a:lnTo>
                  <a:pt x="33149" y="870216"/>
                </a:lnTo>
                <a:lnTo>
                  <a:pt x="64972" y="922998"/>
                </a:lnTo>
                <a:lnTo>
                  <a:pt x="107403" y="974971"/>
                </a:lnTo>
                <a:lnTo>
                  <a:pt x="160441" y="1025902"/>
                </a:lnTo>
                <a:lnTo>
                  <a:pt x="190938" y="1050904"/>
                </a:lnTo>
                <a:lnTo>
                  <a:pt x="224087" y="1075560"/>
                </a:lnTo>
                <a:lnTo>
                  <a:pt x="259888" y="1099839"/>
                </a:lnTo>
                <a:lnTo>
                  <a:pt x="298341" y="1123713"/>
                </a:lnTo>
                <a:lnTo>
                  <a:pt x="339446" y="1147153"/>
                </a:lnTo>
                <a:lnTo>
                  <a:pt x="383203" y="1170130"/>
                </a:lnTo>
                <a:lnTo>
                  <a:pt x="429612" y="1192615"/>
                </a:lnTo>
                <a:lnTo>
                  <a:pt x="478672" y="1214580"/>
                </a:lnTo>
                <a:lnTo>
                  <a:pt x="530385" y="1235994"/>
                </a:lnTo>
                <a:lnTo>
                  <a:pt x="584749" y="1256830"/>
                </a:lnTo>
                <a:lnTo>
                  <a:pt x="625504" y="1271445"/>
                </a:lnTo>
                <a:lnTo>
                  <a:pt x="667093" y="1285548"/>
                </a:lnTo>
                <a:lnTo>
                  <a:pt x="709486" y="1299137"/>
                </a:lnTo>
                <a:lnTo>
                  <a:pt x="752654" y="1312214"/>
                </a:lnTo>
                <a:lnTo>
                  <a:pt x="796567" y="1324778"/>
                </a:lnTo>
                <a:lnTo>
                  <a:pt x="841194" y="1336829"/>
                </a:lnTo>
                <a:lnTo>
                  <a:pt x="886507" y="1348367"/>
                </a:lnTo>
                <a:lnTo>
                  <a:pt x="932476" y="1359393"/>
                </a:lnTo>
                <a:lnTo>
                  <a:pt x="979070" y="1369906"/>
                </a:lnTo>
                <a:lnTo>
                  <a:pt x="1026260" y="1379905"/>
                </a:lnTo>
                <a:lnTo>
                  <a:pt x="1074016" y="1389392"/>
                </a:lnTo>
                <a:lnTo>
                  <a:pt x="1122308" y="1398367"/>
                </a:lnTo>
                <a:lnTo>
                  <a:pt x="1171107" y="1406828"/>
                </a:lnTo>
                <a:lnTo>
                  <a:pt x="1220383" y="1414777"/>
                </a:lnTo>
                <a:lnTo>
                  <a:pt x="1270105" y="1422212"/>
                </a:lnTo>
                <a:lnTo>
                  <a:pt x="1320245" y="1429135"/>
                </a:lnTo>
                <a:lnTo>
                  <a:pt x="1370772" y="1435546"/>
                </a:lnTo>
                <a:lnTo>
                  <a:pt x="1421656" y="1441443"/>
                </a:lnTo>
                <a:lnTo>
                  <a:pt x="1472868" y="1446827"/>
                </a:lnTo>
                <a:lnTo>
                  <a:pt x="1524378" y="1451699"/>
                </a:lnTo>
                <a:lnTo>
                  <a:pt x="1576156" y="1456058"/>
                </a:lnTo>
                <a:lnTo>
                  <a:pt x="1628173" y="1459904"/>
                </a:lnTo>
                <a:lnTo>
                  <a:pt x="1680398" y="1463237"/>
                </a:lnTo>
                <a:lnTo>
                  <a:pt x="1785355" y="1468366"/>
                </a:lnTo>
                <a:lnTo>
                  <a:pt x="1890788" y="1471442"/>
                </a:lnTo>
                <a:lnTo>
                  <a:pt x="1996460" y="1472468"/>
                </a:lnTo>
                <a:lnTo>
                  <a:pt x="2102131" y="1471442"/>
                </a:lnTo>
                <a:lnTo>
                  <a:pt x="2207565" y="1468366"/>
                </a:lnTo>
                <a:lnTo>
                  <a:pt x="2312521" y="1463237"/>
                </a:lnTo>
                <a:lnTo>
                  <a:pt x="2364747" y="1459904"/>
                </a:lnTo>
                <a:lnTo>
                  <a:pt x="2416763" y="1456058"/>
                </a:lnTo>
                <a:lnTo>
                  <a:pt x="2468541" y="1451699"/>
                </a:lnTo>
                <a:lnTo>
                  <a:pt x="2520051" y="1446827"/>
                </a:lnTo>
                <a:lnTo>
                  <a:pt x="2571263" y="1441443"/>
                </a:lnTo>
                <a:lnTo>
                  <a:pt x="2622148" y="1435546"/>
                </a:lnTo>
                <a:lnTo>
                  <a:pt x="2672675" y="1429135"/>
                </a:lnTo>
                <a:lnTo>
                  <a:pt x="2722814" y="1422212"/>
                </a:lnTo>
                <a:lnTo>
                  <a:pt x="2772537" y="1414777"/>
                </a:lnTo>
                <a:lnTo>
                  <a:pt x="2821812" y="1406828"/>
                </a:lnTo>
                <a:lnTo>
                  <a:pt x="2870611" y="1398367"/>
                </a:lnTo>
                <a:lnTo>
                  <a:pt x="2918903" y="1389392"/>
                </a:lnTo>
                <a:lnTo>
                  <a:pt x="2966659" y="1379905"/>
                </a:lnTo>
                <a:lnTo>
                  <a:pt x="3013849" y="1369906"/>
                </a:lnTo>
                <a:lnTo>
                  <a:pt x="3060444" y="1359393"/>
                </a:lnTo>
                <a:lnTo>
                  <a:pt x="3106412" y="1348367"/>
                </a:lnTo>
                <a:lnTo>
                  <a:pt x="3151725" y="1336829"/>
                </a:lnTo>
                <a:lnTo>
                  <a:pt x="3196353" y="1324778"/>
                </a:lnTo>
                <a:lnTo>
                  <a:pt x="3240266" y="1312214"/>
                </a:lnTo>
                <a:lnTo>
                  <a:pt x="3283433" y="1299137"/>
                </a:lnTo>
                <a:lnTo>
                  <a:pt x="3325827" y="1285548"/>
                </a:lnTo>
                <a:lnTo>
                  <a:pt x="3367415" y="1271445"/>
                </a:lnTo>
                <a:lnTo>
                  <a:pt x="3408170" y="1256830"/>
                </a:lnTo>
                <a:lnTo>
                  <a:pt x="3462534" y="1235994"/>
                </a:lnTo>
                <a:lnTo>
                  <a:pt x="3514247" y="1214580"/>
                </a:lnTo>
                <a:lnTo>
                  <a:pt x="3563308" y="1192615"/>
                </a:lnTo>
                <a:lnTo>
                  <a:pt x="3609716" y="1170130"/>
                </a:lnTo>
                <a:lnTo>
                  <a:pt x="3653473" y="1147153"/>
                </a:lnTo>
                <a:lnTo>
                  <a:pt x="3694578" y="1123713"/>
                </a:lnTo>
                <a:lnTo>
                  <a:pt x="3733031" y="1099839"/>
                </a:lnTo>
                <a:lnTo>
                  <a:pt x="3768832" y="1075560"/>
                </a:lnTo>
                <a:lnTo>
                  <a:pt x="3801981" y="1050904"/>
                </a:lnTo>
                <a:lnTo>
                  <a:pt x="3832478" y="1025902"/>
                </a:lnTo>
                <a:lnTo>
                  <a:pt x="3885516" y="974971"/>
                </a:lnTo>
                <a:lnTo>
                  <a:pt x="3927947" y="922998"/>
                </a:lnTo>
                <a:lnTo>
                  <a:pt x="3959770" y="870216"/>
                </a:lnTo>
                <a:lnTo>
                  <a:pt x="3980985" y="816854"/>
                </a:lnTo>
                <a:lnTo>
                  <a:pt x="3991593" y="763146"/>
                </a:lnTo>
                <a:lnTo>
                  <a:pt x="3992919" y="736234"/>
                </a:lnTo>
                <a:lnTo>
                  <a:pt x="3991593" y="709322"/>
                </a:lnTo>
                <a:lnTo>
                  <a:pt x="3980985" y="655613"/>
                </a:lnTo>
                <a:lnTo>
                  <a:pt x="3959770" y="602252"/>
                </a:lnTo>
                <a:lnTo>
                  <a:pt x="3927947" y="549469"/>
                </a:lnTo>
                <a:lnTo>
                  <a:pt x="3885516" y="497497"/>
                </a:lnTo>
                <a:lnTo>
                  <a:pt x="3832478" y="446566"/>
                </a:lnTo>
                <a:lnTo>
                  <a:pt x="3801981" y="421563"/>
                </a:lnTo>
                <a:lnTo>
                  <a:pt x="3768832" y="396908"/>
                </a:lnTo>
                <a:lnTo>
                  <a:pt x="3733031" y="372629"/>
                </a:lnTo>
                <a:lnTo>
                  <a:pt x="3694578" y="348755"/>
                </a:lnTo>
                <a:lnTo>
                  <a:pt x="3653473" y="325315"/>
                </a:lnTo>
                <a:lnTo>
                  <a:pt x="3609716" y="302338"/>
                </a:lnTo>
                <a:lnTo>
                  <a:pt x="3563308" y="279853"/>
                </a:lnTo>
                <a:lnTo>
                  <a:pt x="3514247" y="257888"/>
                </a:lnTo>
                <a:lnTo>
                  <a:pt x="3462534" y="236474"/>
                </a:lnTo>
                <a:lnTo>
                  <a:pt x="3408170" y="215638"/>
                </a:lnTo>
                <a:lnTo>
                  <a:pt x="3367415" y="201023"/>
                </a:lnTo>
                <a:lnTo>
                  <a:pt x="3325827" y="186920"/>
                </a:lnTo>
                <a:lnTo>
                  <a:pt x="3283433" y="173331"/>
                </a:lnTo>
                <a:lnTo>
                  <a:pt x="3240266" y="160254"/>
                </a:lnTo>
                <a:lnTo>
                  <a:pt x="3196353" y="147690"/>
                </a:lnTo>
                <a:lnTo>
                  <a:pt x="3151725" y="135639"/>
                </a:lnTo>
                <a:lnTo>
                  <a:pt x="3106412" y="124101"/>
                </a:lnTo>
                <a:lnTo>
                  <a:pt x="3060444" y="113075"/>
                </a:lnTo>
                <a:lnTo>
                  <a:pt x="3013849" y="102562"/>
                </a:lnTo>
                <a:lnTo>
                  <a:pt x="2966659" y="92563"/>
                </a:lnTo>
                <a:lnTo>
                  <a:pt x="2918903" y="83075"/>
                </a:lnTo>
                <a:lnTo>
                  <a:pt x="2870611" y="74101"/>
                </a:lnTo>
                <a:lnTo>
                  <a:pt x="2821812" y="65640"/>
                </a:lnTo>
                <a:lnTo>
                  <a:pt x="2772537" y="57691"/>
                </a:lnTo>
                <a:lnTo>
                  <a:pt x="2722814" y="50255"/>
                </a:lnTo>
                <a:lnTo>
                  <a:pt x="2672675" y="43332"/>
                </a:lnTo>
                <a:lnTo>
                  <a:pt x="2622148" y="36922"/>
                </a:lnTo>
                <a:lnTo>
                  <a:pt x="2571263" y="31025"/>
                </a:lnTo>
                <a:lnTo>
                  <a:pt x="2520051" y="25640"/>
                </a:lnTo>
                <a:lnTo>
                  <a:pt x="2468541" y="20768"/>
                </a:lnTo>
                <a:lnTo>
                  <a:pt x="2416763" y="16410"/>
                </a:lnTo>
                <a:lnTo>
                  <a:pt x="2364747" y="12563"/>
                </a:lnTo>
                <a:lnTo>
                  <a:pt x="2312521" y="9230"/>
                </a:lnTo>
                <a:lnTo>
                  <a:pt x="2207565" y="4102"/>
                </a:lnTo>
                <a:lnTo>
                  <a:pt x="2102131" y="1025"/>
                </a:lnTo>
                <a:lnTo>
                  <a:pt x="1996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4776" y="6059387"/>
            <a:ext cx="2341880" cy="7899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591185" marR="5080" indent="-579120">
              <a:lnSpc>
                <a:spcPct val="103800"/>
              </a:lnSpc>
              <a:spcBef>
                <a:spcPts val="10"/>
              </a:spcBef>
            </a:pPr>
            <a:r>
              <a:rPr sz="24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5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Arial"/>
                <a:cs typeface="Arial"/>
              </a:rPr>
              <a:t>generating </a:t>
            </a:r>
            <a:r>
              <a:rPr sz="2450" spc="6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52061" y="5729730"/>
            <a:ext cx="3993515" cy="1472565"/>
          </a:xfrm>
          <a:custGeom>
            <a:avLst/>
            <a:gdLst/>
            <a:ahLst/>
            <a:cxnLst/>
            <a:rect l="l" t="t" r="r" b="b"/>
            <a:pathLst>
              <a:path w="3993515" h="1472565">
                <a:moveTo>
                  <a:pt x="1996461" y="0"/>
                </a:moveTo>
                <a:lnTo>
                  <a:pt x="1890789" y="1025"/>
                </a:lnTo>
                <a:lnTo>
                  <a:pt x="1785356" y="4102"/>
                </a:lnTo>
                <a:lnTo>
                  <a:pt x="1680399" y="9230"/>
                </a:lnTo>
                <a:lnTo>
                  <a:pt x="1628174" y="12563"/>
                </a:lnTo>
                <a:lnTo>
                  <a:pt x="1576157" y="16410"/>
                </a:lnTo>
                <a:lnTo>
                  <a:pt x="1524379" y="20768"/>
                </a:lnTo>
                <a:lnTo>
                  <a:pt x="1472869" y="25640"/>
                </a:lnTo>
                <a:lnTo>
                  <a:pt x="1421657" y="31025"/>
                </a:lnTo>
                <a:lnTo>
                  <a:pt x="1370772" y="36922"/>
                </a:lnTo>
                <a:lnTo>
                  <a:pt x="1320245" y="43332"/>
                </a:lnTo>
                <a:lnTo>
                  <a:pt x="1270105" y="50255"/>
                </a:lnTo>
                <a:lnTo>
                  <a:pt x="1220383" y="57691"/>
                </a:lnTo>
                <a:lnTo>
                  <a:pt x="1171107" y="65640"/>
                </a:lnTo>
                <a:lnTo>
                  <a:pt x="1122308" y="74101"/>
                </a:lnTo>
                <a:lnTo>
                  <a:pt x="1074016" y="83075"/>
                </a:lnTo>
                <a:lnTo>
                  <a:pt x="1026259" y="92563"/>
                </a:lnTo>
                <a:lnTo>
                  <a:pt x="979069" y="102562"/>
                </a:lnTo>
                <a:lnTo>
                  <a:pt x="932475" y="113075"/>
                </a:lnTo>
                <a:lnTo>
                  <a:pt x="886506" y="124101"/>
                </a:lnTo>
                <a:lnTo>
                  <a:pt x="841193" y="135639"/>
                </a:lnTo>
                <a:lnTo>
                  <a:pt x="796565" y="147690"/>
                </a:lnTo>
                <a:lnTo>
                  <a:pt x="752652" y="160254"/>
                </a:lnTo>
                <a:lnTo>
                  <a:pt x="709484" y="173331"/>
                </a:lnTo>
                <a:lnTo>
                  <a:pt x="667090" y="186920"/>
                </a:lnTo>
                <a:lnTo>
                  <a:pt x="625501" y="201023"/>
                </a:lnTo>
                <a:lnTo>
                  <a:pt x="584746" y="215638"/>
                </a:lnTo>
                <a:lnTo>
                  <a:pt x="530382" y="236474"/>
                </a:lnTo>
                <a:lnTo>
                  <a:pt x="478670" y="257888"/>
                </a:lnTo>
                <a:lnTo>
                  <a:pt x="429609" y="279853"/>
                </a:lnTo>
                <a:lnTo>
                  <a:pt x="383201" y="302338"/>
                </a:lnTo>
                <a:lnTo>
                  <a:pt x="339444" y="325315"/>
                </a:lnTo>
                <a:lnTo>
                  <a:pt x="298340" y="348755"/>
                </a:lnTo>
                <a:lnTo>
                  <a:pt x="259887" y="372629"/>
                </a:lnTo>
                <a:lnTo>
                  <a:pt x="224086" y="396908"/>
                </a:lnTo>
                <a:lnTo>
                  <a:pt x="190937" y="421563"/>
                </a:lnTo>
                <a:lnTo>
                  <a:pt x="160440" y="446566"/>
                </a:lnTo>
                <a:lnTo>
                  <a:pt x="107402" y="497497"/>
                </a:lnTo>
                <a:lnTo>
                  <a:pt x="64971" y="549469"/>
                </a:lnTo>
                <a:lnTo>
                  <a:pt x="33148" y="602252"/>
                </a:lnTo>
                <a:lnTo>
                  <a:pt x="11933" y="655613"/>
                </a:lnTo>
                <a:lnTo>
                  <a:pt x="1325" y="709322"/>
                </a:lnTo>
                <a:lnTo>
                  <a:pt x="0" y="736234"/>
                </a:lnTo>
                <a:lnTo>
                  <a:pt x="1325" y="763146"/>
                </a:lnTo>
                <a:lnTo>
                  <a:pt x="11933" y="816854"/>
                </a:lnTo>
                <a:lnTo>
                  <a:pt x="33148" y="870216"/>
                </a:lnTo>
                <a:lnTo>
                  <a:pt x="64971" y="922998"/>
                </a:lnTo>
                <a:lnTo>
                  <a:pt x="107402" y="974971"/>
                </a:lnTo>
                <a:lnTo>
                  <a:pt x="160440" y="1025902"/>
                </a:lnTo>
                <a:lnTo>
                  <a:pt x="190937" y="1050904"/>
                </a:lnTo>
                <a:lnTo>
                  <a:pt x="224086" y="1075560"/>
                </a:lnTo>
                <a:lnTo>
                  <a:pt x="259887" y="1099839"/>
                </a:lnTo>
                <a:lnTo>
                  <a:pt x="298340" y="1123713"/>
                </a:lnTo>
                <a:lnTo>
                  <a:pt x="339444" y="1147153"/>
                </a:lnTo>
                <a:lnTo>
                  <a:pt x="383201" y="1170130"/>
                </a:lnTo>
                <a:lnTo>
                  <a:pt x="429609" y="1192615"/>
                </a:lnTo>
                <a:lnTo>
                  <a:pt x="478670" y="1214580"/>
                </a:lnTo>
                <a:lnTo>
                  <a:pt x="530382" y="1235994"/>
                </a:lnTo>
                <a:lnTo>
                  <a:pt x="584746" y="1256830"/>
                </a:lnTo>
                <a:lnTo>
                  <a:pt x="625501" y="1271445"/>
                </a:lnTo>
                <a:lnTo>
                  <a:pt x="667090" y="1285548"/>
                </a:lnTo>
                <a:lnTo>
                  <a:pt x="709484" y="1299137"/>
                </a:lnTo>
                <a:lnTo>
                  <a:pt x="752652" y="1312214"/>
                </a:lnTo>
                <a:lnTo>
                  <a:pt x="796565" y="1324778"/>
                </a:lnTo>
                <a:lnTo>
                  <a:pt x="841193" y="1336829"/>
                </a:lnTo>
                <a:lnTo>
                  <a:pt x="886506" y="1348367"/>
                </a:lnTo>
                <a:lnTo>
                  <a:pt x="932475" y="1359393"/>
                </a:lnTo>
                <a:lnTo>
                  <a:pt x="979069" y="1369906"/>
                </a:lnTo>
                <a:lnTo>
                  <a:pt x="1026259" y="1379905"/>
                </a:lnTo>
                <a:lnTo>
                  <a:pt x="1074016" y="1389392"/>
                </a:lnTo>
                <a:lnTo>
                  <a:pt x="1122308" y="1398367"/>
                </a:lnTo>
                <a:lnTo>
                  <a:pt x="1171107" y="1406828"/>
                </a:lnTo>
                <a:lnTo>
                  <a:pt x="1220383" y="1414777"/>
                </a:lnTo>
                <a:lnTo>
                  <a:pt x="1270105" y="1422212"/>
                </a:lnTo>
                <a:lnTo>
                  <a:pt x="1320245" y="1429135"/>
                </a:lnTo>
                <a:lnTo>
                  <a:pt x="1370772" y="1435546"/>
                </a:lnTo>
                <a:lnTo>
                  <a:pt x="1421657" y="1441443"/>
                </a:lnTo>
                <a:lnTo>
                  <a:pt x="1472869" y="1446827"/>
                </a:lnTo>
                <a:lnTo>
                  <a:pt x="1524379" y="1451699"/>
                </a:lnTo>
                <a:lnTo>
                  <a:pt x="1576157" y="1456058"/>
                </a:lnTo>
                <a:lnTo>
                  <a:pt x="1628174" y="1459904"/>
                </a:lnTo>
                <a:lnTo>
                  <a:pt x="1680399" y="1463237"/>
                </a:lnTo>
                <a:lnTo>
                  <a:pt x="1785356" y="1468366"/>
                </a:lnTo>
                <a:lnTo>
                  <a:pt x="1890789" y="1471442"/>
                </a:lnTo>
                <a:lnTo>
                  <a:pt x="1996461" y="1472468"/>
                </a:lnTo>
                <a:lnTo>
                  <a:pt x="2102133" y="1471442"/>
                </a:lnTo>
                <a:lnTo>
                  <a:pt x="2207566" y="1468366"/>
                </a:lnTo>
                <a:lnTo>
                  <a:pt x="2312523" y="1463237"/>
                </a:lnTo>
                <a:lnTo>
                  <a:pt x="2364748" y="1459904"/>
                </a:lnTo>
                <a:lnTo>
                  <a:pt x="2416764" y="1456058"/>
                </a:lnTo>
                <a:lnTo>
                  <a:pt x="2468542" y="1451699"/>
                </a:lnTo>
                <a:lnTo>
                  <a:pt x="2520052" y="1446827"/>
                </a:lnTo>
                <a:lnTo>
                  <a:pt x="2571264" y="1441443"/>
                </a:lnTo>
                <a:lnTo>
                  <a:pt x="2622148" y="1435546"/>
                </a:lnTo>
                <a:lnTo>
                  <a:pt x="2672675" y="1429135"/>
                </a:lnTo>
                <a:lnTo>
                  <a:pt x="2722815" y="1422212"/>
                </a:lnTo>
                <a:lnTo>
                  <a:pt x="2772537" y="1414777"/>
                </a:lnTo>
                <a:lnTo>
                  <a:pt x="2821812" y="1406828"/>
                </a:lnTo>
                <a:lnTo>
                  <a:pt x="2870611" y="1398367"/>
                </a:lnTo>
                <a:lnTo>
                  <a:pt x="2918903" y="1389392"/>
                </a:lnTo>
                <a:lnTo>
                  <a:pt x="2966659" y="1379905"/>
                </a:lnTo>
                <a:lnTo>
                  <a:pt x="3013849" y="1369906"/>
                </a:lnTo>
                <a:lnTo>
                  <a:pt x="3060443" y="1359393"/>
                </a:lnTo>
                <a:lnTo>
                  <a:pt x="3106411" y="1348367"/>
                </a:lnTo>
                <a:lnTo>
                  <a:pt x="3151724" y="1336829"/>
                </a:lnTo>
                <a:lnTo>
                  <a:pt x="3196352" y="1324778"/>
                </a:lnTo>
                <a:lnTo>
                  <a:pt x="3240264" y="1312214"/>
                </a:lnTo>
                <a:lnTo>
                  <a:pt x="3283432" y="1299137"/>
                </a:lnTo>
                <a:lnTo>
                  <a:pt x="3325825" y="1285548"/>
                </a:lnTo>
                <a:lnTo>
                  <a:pt x="3367414" y="1271445"/>
                </a:lnTo>
                <a:lnTo>
                  <a:pt x="3408168" y="1256830"/>
                </a:lnTo>
                <a:lnTo>
                  <a:pt x="3462533" y="1235994"/>
                </a:lnTo>
                <a:lnTo>
                  <a:pt x="3514246" y="1214580"/>
                </a:lnTo>
                <a:lnTo>
                  <a:pt x="3563307" y="1192615"/>
                </a:lnTo>
                <a:lnTo>
                  <a:pt x="3609716" y="1170130"/>
                </a:lnTo>
                <a:lnTo>
                  <a:pt x="3653473" y="1147153"/>
                </a:lnTo>
                <a:lnTo>
                  <a:pt x="3694578" y="1123713"/>
                </a:lnTo>
                <a:lnTo>
                  <a:pt x="3733032" y="1099839"/>
                </a:lnTo>
                <a:lnTo>
                  <a:pt x="3768833" y="1075560"/>
                </a:lnTo>
                <a:lnTo>
                  <a:pt x="3801982" y="1050904"/>
                </a:lnTo>
                <a:lnTo>
                  <a:pt x="3832480" y="1025902"/>
                </a:lnTo>
                <a:lnTo>
                  <a:pt x="3885519" y="974971"/>
                </a:lnTo>
                <a:lnTo>
                  <a:pt x="3927950" y="922998"/>
                </a:lnTo>
                <a:lnTo>
                  <a:pt x="3959773" y="870216"/>
                </a:lnTo>
                <a:lnTo>
                  <a:pt x="3980989" y="816854"/>
                </a:lnTo>
                <a:lnTo>
                  <a:pt x="3991596" y="763146"/>
                </a:lnTo>
                <a:lnTo>
                  <a:pt x="3992922" y="736234"/>
                </a:lnTo>
                <a:lnTo>
                  <a:pt x="3991596" y="709322"/>
                </a:lnTo>
                <a:lnTo>
                  <a:pt x="3980989" y="655613"/>
                </a:lnTo>
                <a:lnTo>
                  <a:pt x="3959773" y="602252"/>
                </a:lnTo>
                <a:lnTo>
                  <a:pt x="3927950" y="549469"/>
                </a:lnTo>
                <a:lnTo>
                  <a:pt x="3885519" y="497497"/>
                </a:lnTo>
                <a:lnTo>
                  <a:pt x="3832480" y="446566"/>
                </a:lnTo>
                <a:lnTo>
                  <a:pt x="3801982" y="421563"/>
                </a:lnTo>
                <a:lnTo>
                  <a:pt x="3768833" y="396908"/>
                </a:lnTo>
                <a:lnTo>
                  <a:pt x="3733032" y="372629"/>
                </a:lnTo>
                <a:lnTo>
                  <a:pt x="3694578" y="348755"/>
                </a:lnTo>
                <a:lnTo>
                  <a:pt x="3653473" y="325315"/>
                </a:lnTo>
                <a:lnTo>
                  <a:pt x="3609716" y="302338"/>
                </a:lnTo>
                <a:lnTo>
                  <a:pt x="3563307" y="279853"/>
                </a:lnTo>
                <a:lnTo>
                  <a:pt x="3514246" y="257888"/>
                </a:lnTo>
                <a:lnTo>
                  <a:pt x="3462533" y="236474"/>
                </a:lnTo>
                <a:lnTo>
                  <a:pt x="3408168" y="215638"/>
                </a:lnTo>
                <a:lnTo>
                  <a:pt x="3367414" y="201023"/>
                </a:lnTo>
                <a:lnTo>
                  <a:pt x="3325825" y="186920"/>
                </a:lnTo>
                <a:lnTo>
                  <a:pt x="3283432" y="173331"/>
                </a:lnTo>
                <a:lnTo>
                  <a:pt x="3240264" y="160254"/>
                </a:lnTo>
                <a:lnTo>
                  <a:pt x="3196352" y="147690"/>
                </a:lnTo>
                <a:lnTo>
                  <a:pt x="3151724" y="135639"/>
                </a:lnTo>
                <a:lnTo>
                  <a:pt x="3106411" y="124101"/>
                </a:lnTo>
                <a:lnTo>
                  <a:pt x="3060443" y="113075"/>
                </a:lnTo>
                <a:lnTo>
                  <a:pt x="3013849" y="102562"/>
                </a:lnTo>
                <a:lnTo>
                  <a:pt x="2966659" y="92563"/>
                </a:lnTo>
                <a:lnTo>
                  <a:pt x="2918903" y="83075"/>
                </a:lnTo>
                <a:lnTo>
                  <a:pt x="2870611" y="74101"/>
                </a:lnTo>
                <a:lnTo>
                  <a:pt x="2821812" y="65640"/>
                </a:lnTo>
                <a:lnTo>
                  <a:pt x="2772537" y="57691"/>
                </a:lnTo>
                <a:lnTo>
                  <a:pt x="2722815" y="50255"/>
                </a:lnTo>
                <a:lnTo>
                  <a:pt x="2672675" y="43332"/>
                </a:lnTo>
                <a:lnTo>
                  <a:pt x="2622148" y="36922"/>
                </a:lnTo>
                <a:lnTo>
                  <a:pt x="2571264" y="31025"/>
                </a:lnTo>
                <a:lnTo>
                  <a:pt x="2520052" y="25640"/>
                </a:lnTo>
                <a:lnTo>
                  <a:pt x="2468542" y="20768"/>
                </a:lnTo>
                <a:lnTo>
                  <a:pt x="2416764" y="16410"/>
                </a:lnTo>
                <a:lnTo>
                  <a:pt x="2364748" y="12563"/>
                </a:lnTo>
                <a:lnTo>
                  <a:pt x="2312523" y="9230"/>
                </a:lnTo>
                <a:lnTo>
                  <a:pt x="2207566" y="4102"/>
                </a:lnTo>
                <a:lnTo>
                  <a:pt x="2102133" y="1025"/>
                </a:lnTo>
                <a:lnTo>
                  <a:pt x="19964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5008" y="6255553"/>
            <a:ext cx="21672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FFFFFF"/>
                </a:solidFill>
                <a:latin typeface="Arial"/>
                <a:cs typeface="Arial"/>
              </a:rPr>
              <a:t>Observed</a:t>
            </a:r>
            <a:r>
              <a:rPr sz="245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37087" y="5429255"/>
            <a:ext cx="3449320" cy="2084705"/>
            <a:chOff x="8437087" y="5429255"/>
            <a:chExt cx="3449320" cy="2084705"/>
          </a:xfrm>
        </p:grpSpPr>
        <p:sp>
          <p:nvSpPr>
            <p:cNvPr id="9" name="object 9"/>
            <p:cNvSpPr/>
            <p:nvPr/>
          </p:nvSpPr>
          <p:spPr>
            <a:xfrm>
              <a:off x="8447558" y="5439726"/>
              <a:ext cx="3342640" cy="330200"/>
            </a:xfrm>
            <a:custGeom>
              <a:avLst/>
              <a:gdLst/>
              <a:ahLst/>
              <a:cxnLst/>
              <a:rect l="l" t="t" r="r" b="b"/>
              <a:pathLst>
                <a:path w="3342640" h="330200">
                  <a:moveTo>
                    <a:pt x="0" y="329789"/>
                  </a:moveTo>
                  <a:lnTo>
                    <a:pt x="46772" y="311821"/>
                  </a:lnTo>
                  <a:lnTo>
                    <a:pt x="93611" y="294356"/>
                  </a:lnTo>
                  <a:lnTo>
                    <a:pt x="140517" y="277394"/>
                  </a:lnTo>
                  <a:lnTo>
                    <a:pt x="187490" y="260935"/>
                  </a:lnTo>
                  <a:lnTo>
                    <a:pt x="234528" y="244980"/>
                  </a:lnTo>
                  <a:lnTo>
                    <a:pt x="281634" y="229528"/>
                  </a:lnTo>
                  <a:lnTo>
                    <a:pt x="328806" y="214579"/>
                  </a:lnTo>
                  <a:lnTo>
                    <a:pt x="376045" y="200134"/>
                  </a:lnTo>
                  <a:lnTo>
                    <a:pt x="423350" y="186191"/>
                  </a:lnTo>
                  <a:lnTo>
                    <a:pt x="470722" y="172753"/>
                  </a:lnTo>
                  <a:lnTo>
                    <a:pt x="518160" y="159817"/>
                  </a:lnTo>
                  <a:lnTo>
                    <a:pt x="565665" y="147385"/>
                  </a:lnTo>
                  <a:lnTo>
                    <a:pt x="613237" y="135456"/>
                  </a:lnTo>
                  <a:lnTo>
                    <a:pt x="660875" y="124030"/>
                  </a:lnTo>
                  <a:lnTo>
                    <a:pt x="708580" y="113108"/>
                  </a:lnTo>
                  <a:lnTo>
                    <a:pt x="756351" y="102689"/>
                  </a:lnTo>
                  <a:lnTo>
                    <a:pt x="804189" y="92773"/>
                  </a:lnTo>
                  <a:lnTo>
                    <a:pt x="852093" y="83360"/>
                  </a:lnTo>
                  <a:lnTo>
                    <a:pt x="900065" y="74451"/>
                  </a:lnTo>
                  <a:lnTo>
                    <a:pt x="948102" y="66045"/>
                  </a:lnTo>
                  <a:lnTo>
                    <a:pt x="996206" y="58143"/>
                  </a:lnTo>
                  <a:lnTo>
                    <a:pt x="1044377" y="50743"/>
                  </a:lnTo>
                  <a:lnTo>
                    <a:pt x="1092614" y="43847"/>
                  </a:lnTo>
                  <a:lnTo>
                    <a:pt x="1140918" y="37455"/>
                  </a:lnTo>
                  <a:lnTo>
                    <a:pt x="1189289" y="31565"/>
                  </a:lnTo>
                  <a:lnTo>
                    <a:pt x="1237726" y="26179"/>
                  </a:lnTo>
                  <a:lnTo>
                    <a:pt x="1286230" y="21296"/>
                  </a:lnTo>
                  <a:lnTo>
                    <a:pt x="1334800" y="16917"/>
                  </a:lnTo>
                  <a:lnTo>
                    <a:pt x="1383437" y="13041"/>
                  </a:lnTo>
                  <a:lnTo>
                    <a:pt x="1432140" y="9668"/>
                  </a:lnTo>
                  <a:lnTo>
                    <a:pt x="1480910" y="6798"/>
                  </a:lnTo>
                  <a:lnTo>
                    <a:pt x="1529747" y="4432"/>
                  </a:lnTo>
                  <a:lnTo>
                    <a:pt x="1578650" y="2569"/>
                  </a:lnTo>
                  <a:lnTo>
                    <a:pt x="1627619" y="1209"/>
                  </a:lnTo>
                  <a:lnTo>
                    <a:pt x="1676656" y="353"/>
                  </a:lnTo>
                  <a:lnTo>
                    <a:pt x="1725759" y="0"/>
                  </a:lnTo>
                  <a:lnTo>
                    <a:pt x="1774928" y="150"/>
                  </a:lnTo>
                  <a:lnTo>
                    <a:pt x="1824164" y="803"/>
                  </a:lnTo>
                  <a:lnTo>
                    <a:pt x="1873467" y="1960"/>
                  </a:lnTo>
                  <a:lnTo>
                    <a:pt x="1922836" y="3620"/>
                  </a:lnTo>
                  <a:lnTo>
                    <a:pt x="1972272" y="5783"/>
                  </a:lnTo>
                  <a:lnTo>
                    <a:pt x="2021774" y="8450"/>
                  </a:lnTo>
                  <a:lnTo>
                    <a:pt x="2071343" y="11620"/>
                  </a:lnTo>
                  <a:lnTo>
                    <a:pt x="2120978" y="15293"/>
                  </a:lnTo>
                  <a:lnTo>
                    <a:pt x="2170680" y="19470"/>
                  </a:lnTo>
                  <a:lnTo>
                    <a:pt x="2220449" y="24149"/>
                  </a:lnTo>
                  <a:lnTo>
                    <a:pt x="2270284" y="29333"/>
                  </a:lnTo>
                  <a:lnTo>
                    <a:pt x="2320186" y="35019"/>
                  </a:lnTo>
                  <a:lnTo>
                    <a:pt x="2370154" y="41209"/>
                  </a:lnTo>
                  <a:lnTo>
                    <a:pt x="2420189" y="47902"/>
                  </a:lnTo>
                  <a:lnTo>
                    <a:pt x="2470291" y="55098"/>
                  </a:lnTo>
                  <a:lnTo>
                    <a:pt x="2520459" y="62798"/>
                  </a:lnTo>
                  <a:lnTo>
                    <a:pt x="2570693" y="71000"/>
                  </a:lnTo>
                  <a:lnTo>
                    <a:pt x="2620995" y="79707"/>
                  </a:lnTo>
                  <a:lnTo>
                    <a:pt x="2671363" y="88916"/>
                  </a:lnTo>
                  <a:lnTo>
                    <a:pt x="2721797" y="98629"/>
                  </a:lnTo>
                  <a:lnTo>
                    <a:pt x="2772298" y="108845"/>
                  </a:lnTo>
                  <a:lnTo>
                    <a:pt x="2822865" y="119564"/>
                  </a:lnTo>
                  <a:lnTo>
                    <a:pt x="2873500" y="130787"/>
                  </a:lnTo>
                  <a:lnTo>
                    <a:pt x="2924200" y="142513"/>
                  </a:lnTo>
                  <a:lnTo>
                    <a:pt x="2974968" y="154742"/>
                  </a:lnTo>
                  <a:lnTo>
                    <a:pt x="3025801" y="167475"/>
                  </a:lnTo>
                  <a:lnTo>
                    <a:pt x="3076702" y="180711"/>
                  </a:lnTo>
                  <a:lnTo>
                    <a:pt x="3127669" y="194450"/>
                  </a:lnTo>
                  <a:lnTo>
                    <a:pt x="3178703" y="208692"/>
                  </a:lnTo>
                  <a:lnTo>
                    <a:pt x="3229803" y="223438"/>
                  </a:lnTo>
                  <a:lnTo>
                    <a:pt x="3280969" y="238687"/>
                  </a:lnTo>
                  <a:lnTo>
                    <a:pt x="3332203" y="254440"/>
                  </a:lnTo>
                  <a:lnTo>
                    <a:pt x="3342175" y="25764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64405" y="5646311"/>
              <a:ext cx="111125" cy="95885"/>
            </a:xfrm>
            <a:custGeom>
              <a:avLst/>
              <a:gdLst/>
              <a:ahLst/>
              <a:cxnLst/>
              <a:rect l="l" t="t" r="r" b="b"/>
              <a:pathLst>
                <a:path w="111125" h="95885">
                  <a:moveTo>
                    <a:pt x="30711" y="0"/>
                  </a:moveTo>
                  <a:lnTo>
                    <a:pt x="0" y="95711"/>
                  </a:lnTo>
                  <a:lnTo>
                    <a:pt x="111064" y="78573"/>
                  </a:lnTo>
                  <a:lnTo>
                    <a:pt x="30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31777" y="7205454"/>
              <a:ext cx="3343910" cy="298450"/>
            </a:xfrm>
            <a:custGeom>
              <a:avLst/>
              <a:gdLst/>
              <a:ahLst/>
              <a:cxnLst/>
              <a:rect l="l" t="t" r="r" b="b"/>
              <a:pathLst>
                <a:path w="3343909" h="298450">
                  <a:moveTo>
                    <a:pt x="0" y="0"/>
                  </a:moveTo>
                  <a:lnTo>
                    <a:pt x="56600" y="20628"/>
                  </a:lnTo>
                  <a:lnTo>
                    <a:pt x="103474" y="37049"/>
                  </a:lnTo>
                  <a:lnTo>
                    <a:pt x="150414" y="52969"/>
                  </a:lnTo>
                  <a:lnTo>
                    <a:pt x="197420" y="68388"/>
                  </a:lnTo>
                  <a:lnTo>
                    <a:pt x="244493" y="83306"/>
                  </a:lnTo>
                  <a:lnTo>
                    <a:pt x="291632" y="97722"/>
                  </a:lnTo>
                  <a:lnTo>
                    <a:pt x="338837" y="111637"/>
                  </a:lnTo>
                  <a:lnTo>
                    <a:pt x="386109" y="125051"/>
                  </a:lnTo>
                  <a:lnTo>
                    <a:pt x="433446" y="137964"/>
                  </a:lnTo>
                  <a:lnTo>
                    <a:pt x="480851" y="150376"/>
                  </a:lnTo>
                  <a:lnTo>
                    <a:pt x="528321" y="162287"/>
                  </a:lnTo>
                  <a:lnTo>
                    <a:pt x="575857" y="173696"/>
                  </a:lnTo>
                  <a:lnTo>
                    <a:pt x="623460" y="184604"/>
                  </a:lnTo>
                  <a:lnTo>
                    <a:pt x="671129" y="195011"/>
                  </a:lnTo>
                  <a:lnTo>
                    <a:pt x="718865" y="204917"/>
                  </a:lnTo>
                  <a:lnTo>
                    <a:pt x="766667" y="214322"/>
                  </a:lnTo>
                  <a:lnTo>
                    <a:pt x="814535" y="223226"/>
                  </a:lnTo>
                  <a:lnTo>
                    <a:pt x="862469" y="231628"/>
                  </a:lnTo>
                  <a:lnTo>
                    <a:pt x="910469" y="239529"/>
                  </a:lnTo>
                  <a:lnTo>
                    <a:pt x="958536" y="246929"/>
                  </a:lnTo>
                  <a:lnTo>
                    <a:pt x="1006669" y="253828"/>
                  </a:lnTo>
                  <a:lnTo>
                    <a:pt x="1054869" y="260226"/>
                  </a:lnTo>
                  <a:lnTo>
                    <a:pt x="1103135" y="266122"/>
                  </a:lnTo>
                  <a:lnTo>
                    <a:pt x="1151467" y="271518"/>
                  </a:lnTo>
                  <a:lnTo>
                    <a:pt x="1199865" y="276412"/>
                  </a:lnTo>
                  <a:lnTo>
                    <a:pt x="1248329" y="280805"/>
                  </a:lnTo>
                  <a:lnTo>
                    <a:pt x="1296860" y="284697"/>
                  </a:lnTo>
                  <a:lnTo>
                    <a:pt x="1345457" y="288087"/>
                  </a:lnTo>
                  <a:lnTo>
                    <a:pt x="1394121" y="290977"/>
                  </a:lnTo>
                  <a:lnTo>
                    <a:pt x="1442850" y="293365"/>
                  </a:lnTo>
                  <a:lnTo>
                    <a:pt x="1491646" y="295252"/>
                  </a:lnTo>
                  <a:lnTo>
                    <a:pt x="1540508" y="296638"/>
                  </a:lnTo>
                  <a:lnTo>
                    <a:pt x="1589437" y="297523"/>
                  </a:lnTo>
                  <a:lnTo>
                    <a:pt x="1638432" y="297907"/>
                  </a:lnTo>
                  <a:lnTo>
                    <a:pt x="1687493" y="297789"/>
                  </a:lnTo>
                  <a:lnTo>
                    <a:pt x="1736620" y="297171"/>
                  </a:lnTo>
                  <a:lnTo>
                    <a:pt x="1785814" y="296051"/>
                  </a:lnTo>
                  <a:lnTo>
                    <a:pt x="1835074" y="294430"/>
                  </a:lnTo>
                  <a:lnTo>
                    <a:pt x="1884400" y="292308"/>
                  </a:lnTo>
                  <a:lnTo>
                    <a:pt x="1933793" y="289684"/>
                  </a:lnTo>
                  <a:lnTo>
                    <a:pt x="1983251" y="286560"/>
                  </a:lnTo>
                  <a:lnTo>
                    <a:pt x="2032777" y="282934"/>
                  </a:lnTo>
                  <a:lnTo>
                    <a:pt x="2082368" y="278807"/>
                  </a:lnTo>
                  <a:lnTo>
                    <a:pt x="2132026" y="274179"/>
                  </a:lnTo>
                  <a:lnTo>
                    <a:pt x="2181750" y="269050"/>
                  </a:lnTo>
                  <a:lnTo>
                    <a:pt x="2231540" y="263420"/>
                  </a:lnTo>
                  <a:lnTo>
                    <a:pt x="2281396" y="257288"/>
                  </a:lnTo>
                  <a:lnTo>
                    <a:pt x="2331319" y="250655"/>
                  </a:lnTo>
                  <a:lnTo>
                    <a:pt x="2381308" y="243522"/>
                  </a:lnTo>
                  <a:lnTo>
                    <a:pt x="2431364" y="235887"/>
                  </a:lnTo>
                  <a:lnTo>
                    <a:pt x="2481486" y="227750"/>
                  </a:lnTo>
                  <a:lnTo>
                    <a:pt x="2531674" y="219113"/>
                  </a:lnTo>
                  <a:lnTo>
                    <a:pt x="2581928" y="209975"/>
                  </a:lnTo>
                  <a:lnTo>
                    <a:pt x="2632248" y="200335"/>
                  </a:lnTo>
                  <a:lnTo>
                    <a:pt x="2682635" y="190194"/>
                  </a:lnTo>
                  <a:lnTo>
                    <a:pt x="2733088" y="179552"/>
                  </a:lnTo>
                  <a:lnTo>
                    <a:pt x="2783608" y="168409"/>
                  </a:lnTo>
                  <a:lnTo>
                    <a:pt x="2834194" y="156764"/>
                  </a:lnTo>
                  <a:lnTo>
                    <a:pt x="2884846" y="144619"/>
                  </a:lnTo>
                  <a:lnTo>
                    <a:pt x="2935564" y="131972"/>
                  </a:lnTo>
                  <a:lnTo>
                    <a:pt x="2986349" y="118824"/>
                  </a:lnTo>
                  <a:lnTo>
                    <a:pt x="3037200" y="105175"/>
                  </a:lnTo>
                  <a:lnTo>
                    <a:pt x="3088117" y="91025"/>
                  </a:lnTo>
                  <a:lnTo>
                    <a:pt x="3139100" y="76374"/>
                  </a:lnTo>
                  <a:lnTo>
                    <a:pt x="3190150" y="61221"/>
                  </a:lnTo>
                  <a:lnTo>
                    <a:pt x="3241266" y="45568"/>
                  </a:lnTo>
                  <a:lnTo>
                    <a:pt x="3292449" y="29413"/>
                  </a:lnTo>
                  <a:lnTo>
                    <a:pt x="3343697" y="1275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47558" y="7162154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111802" y="0"/>
                  </a:moveTo>
                  <a:lnTo>
                    <a:pt x="0" y="11425"/>
                  </a:lnTo>
                  <a:lnTo>
                    <a:pt x="76221" y="94012"/>
                  </a:lnTo>
                  <a:lnTo>
                    <a:pt x="111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33470" y="4976159"/>
            <a:ext cx="10610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45" dirty="0">
                <a:latin typeface="Calibri"/>
                <a:cs typeface="Calibri"/>
              </a:rPr>
              <a:t>Probability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85405" y="7804213"/>
            <a:ext cx="9334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155" dirty="0">
                <a:latin typeface="Calibri"/>
                <a:cs typeface="Calibri"/>
              </a:rPr>
              <a:t>Inference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1779905">
              <a:lnSpc>
                <a:spcPct val="100000"/>
              </a:lnSpc>
              <a:spcBef>
                <a:spcPts val="105"/>
              </a:spcBef>
            </a:pPr>
            <a:r>
              <a:rPr spc="1055" dirty="0"/>
              <a:t>Continuous</a:t>
            </a:r>
            <a:r>
              <a:rPr spc="455" dirty="0"/>
              <a:t> </a:t>
            </a:r>
            <a:r>
              <a:rPr spc="1025" dirty="0"/>
              <a:t>RVs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562" y="2998160"/>
            <a:ext cx="89020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95"/>
              </a:spcBef>
              <a:buSzPct val="145454"/>
              <a:buChar char="•"/>
              <a:tabLst>
                <a:tab pos="474345" algn="l"/>
                <a:tab pos="5510530" algn="l"/>
              </a:tabLst>
            </a:pPr>
            <a:r>
              <a:rPr sz="3300" b="1" spc="490" dirty="0">
                <a:latin typeface="Calibri"/>
                <a:cs typeface="Calibri"/>
              </a:rPr>
              <a:t>An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509" dirty="0">
                <a:latin typeface="Calibri"/>
                <a:cs typeface="Calibri"/>
              </a:rPr>
              <a:t>RV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265" dirty="0">
                <a:latin typeface="Calibri"/>
                <a:cs typeface="Calibri"/>
              </a:rPr>
              <a:t>is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95" dirty="0">
                <a:latin typeface="Calibri"/>
                <a:cs typeface="Calibri"/>
              </a:rPr>
              <a:t>continuous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130" dirty="0">
                <a:latin typeface="Calibri"/>
                <a:cs typeface="Calibri"/>
              </a:rPr>
              <a:t>if</a:t>
            </a:r>
            <a:r>
              <a:rPr sz="3300" b="1" dirty="0">
                <a:latin typeface="Calibri"/>
                <a:cs typeface="Calibri"/>
              </a:rPr>
              <a:t>	</a:t>
            </a:r>
            <a:r>
              <a:rPr sz="3700" spc="190" dirty="0">
                <a:latin typeface="Calibri"/>
                <a:cs typeface="Calibri"/>
              </a:rPr>
              <a:t>f</a:t>
            </a:r>
            <a:r>
              <a:rPr sz="3700" spc="190" dirty="0">
                <a:latin typeface="Tahoma"/>
                <a:cs typeface="Tahoma"/>
              </a:rPr>
              <a:t>(</a:t>
            </a:r>
            <a:r>
              <a:rPr sz="3700" spc="190" dirty="0">
                <a:latin typeface="Calibri"/>
                <a:cs typeface="Calibri"/>
              </a:rPr>
              <a:t>x</a:t>
            </a:r>
            <a:r>
              <a:rPr sz="3700" spc="190" dirty="0">
                <a:latin typeface="Tahoma"/>
                <a:cs typeface="Tahoma"/>
              </a:rPr>
              <a:t>)</a:t>
            </a:r>
            <a:r>
              <a:rPr sz="3700" spc="-140" dirty="0">
                <a:latin typeface="Tahoma"/>
                <a:cs typeface="Tahoma"/>
              </a:rPr>
              <a:t> </a:t>
            </a:r>
            <a:r>
              <a:rPr sz="3700" i="1" spc="-585" dirty="0">
                <a:latin typeface="Verdana"/>
                <a:cs typeface="Verdana"/>
              </a:rPr>
              <a:t>�</a:t>
            </a:r>
            <a:r>
              <a:rPr sz="3700" i="1" spc="-275" dirty="0">
                <a:latin typeface="Verdana"/>
                <a:cs typeface="Verdana"/>
              </a:rPr>
              <a:t> </a:t>
            </a:r>
            <a:r>
              <a:rPr sz="3700" spc="320" dirty="0">
                <a:latin typeface="Calibri"/>
                <a:cs typeface="Calibri"/>
              </a:rPr>
              <a:t>0</a:t>
            </a:r>
            <a:r>
              <a:rPr sz="3700" i="1" spc="320" dirty="0">
                <a:latin typeface="Arial"/>
                <a:cs typeface="Arial"/>
              </a:rPr>
              <a:t>,</a:t>
            </a:r>
            <a:r>
              <a:rPr sz="3700" i="1" spc="-409" dirty="0">
                <a:latin typeface="Arial"/>
                <a:cs typeface="Arial"/>
              </a:rPr>
              <a:t> </a:t>
            </a:r>
            <a:r>
              <a:rPr sz="3700" i="1" dirty="0">
                <a:latin typeface="Verdana"/>
                <a:cs typeface="Verdana"/>
              </a:rPr>
              <a:t>V</a:t>
            </a:r>
            <a:r>
              <a:rPr sz="3700" dirty="0">
                <a:latin typeface="Calibri"/>
                <a:cs typeface="Calibri"/>
              </a:rPr>
              <a:t>x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114" dirty="0">
                <a:latin typeface="Verdana"/>
                <a:cs typeface="Verdana"/>
              </a:rPr>
              <a:t>E</a:t>
            </a:r>
            <a:r>
              <a:rPr sz="3700" i="1" spc="-280" dirty="0">
                <a:latin typeface="Verdana"/>
                <a:cs typeface="Verdana"/>
              </a:rPr>
              <a:t> </a:t>
            </a:r>
            <a:r>
              <a:rPr sz="3700" spc="505" dirty="0">
                <a:latin typeface="Calibri"/>
                <a:cs typeface="Calibri"/>
              </a:rPr>
              <a:t>X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8162" y="6082865"/>
            <a:ext cx="9533255" cy="1960245"/>
          </a:xfrm>
          <a:prstGeom prst="rect">
            <a:avLst/>
          </a:prstGeom>
        </p:spPr>
        <p:txBody>
          <a:bodyPr vert="horz" wrap="square" lIns="0" tIns="298450" rIns="0" bIns="0" rtlCol="0">
            <a:spAutoFit/>
          </a:bodyPr>
          <a:lstStyle/>
          <a:p>
            <a:pPr marL="499745" indent="-461645">
              <a:lnSpc>
                <a:spcPct val="100000"/>
              </a:lnSpc>
              <a:spcBef>
                <a:spcPts val="2350"/>
              </a:spcBef>
              <a:buSzPct val="145454"/>
              <a:buChar char="•"/>
              <a:tabLst>
                <a:tab pos="499745" algn="l"/>
              </a:tabLst>
            </a:pPr>
            <a:r>
              <a:rPr sz="3300" b="1" spc="195" dirty="0">
                <a:latin typeface="Calibri"/>
                <a:cs typeface="Calibri"/>
              </a:rPr>
              <a:t>f(x)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265" dirty="0">
                <a:latin typeface="Calibri"/>
                <a:cs typeface="Calibri"/>
              </a:rPr>
              <a:t>is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70" dirty="0">
                <a:latin typeface="Calibri"/>
                <a:cs typeface="Calibri"/>
              </a:rPr>
              <a:t>a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10" dirty="0">
                <a:latin typeface="Calibri"/>
                <a:cs typeface="Calibri"/>
              </a:rPr>
              <a:t>probability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55" dirty="0">
                <a:latin typeface="Calibri"/>
                <a:cs typeface="Calibri"/>
              </a:rPr>
              <a:t>density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70" dirty="0">
                <a:latin typeface="Calibri"/>
                <a:cs typeface="Calibri"/>
              </a:rPr>
              <a:t>function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409" dirty="0">
                <a:latin typeface="Calibri"/>
                <a:cs typeface="Calibri"/>
              </a:rPr>
              <a:t>(PDF)</a:t>
            </a:r>
            <a:endParaRPr sz="3300">
              <a:latin typeface="Calibri"/>
              <a:cs typeface="Calibri"/>
            </a:endParaRPr>
          </a:p>
          <a:p>
            <a:pPr marL="866140" lvl="1" indent="-461645">
              <a:lnSpc>
                <a:spcPct val="100000"/>
              </a:lnSpc>
              <a:spcBef>
                <a:spcPts val="4755"/>
              </a:spcBef>
              <a:buSzPct val="145454"/>
              <a:buChar char="•"/>
              <a:tabLst>
                <a:tab pos="866140" algn="l"/>
              </a:tabLst>
            </a:pPr>
            <a:r>
              <a:rPr sz="3300" b="1" spc="229" dirty="0">
                <a:latin typeface="Calibri"/>
                <a:cs typeface="Calibri"/>
              </a:rPr>
              <a:t>E.g.,</a:t>
            </a:r>
            <a:r>
              <a:rPr sz="3300" b="1" spc="185" dirty="0">
                <a:latin typeface="Calibri"/>
                <a:cs typeface="Calibri"/>
              </a:rPr>
              <a:t> </a:t>
            </a:r>
            <a:r>
              <a:rPr sz="3300" b="1" spc="350" dirty="0">
                <a:latin typeface="Calibri"/>
                <a:cs typeface="Calibri"/>
              </a:rPr>
              <a:t>(continuous)</a:t>
            </a:r>
            <a:r>
              <a:rPr sz="3300" b="1" spc="190" dirty="0">
                <a:latin typeface="Calibri"/>
                <a:cs typeface="Calibri"/>
              </a:rPr>
              <a:t> </a:t>
            </a:r>
            <a:r>
              <a:rPr sz="3300" b="1" spc="375" dirty="0">
                <a:latin typeface="Calibri"/>
                <a:cs typeface="Calibri"/>
              </a:rPr>
              <a:t>uniform</a:t>
            </a:r>
            <a:r>
              <a:rPr sz="3300" b="1" spc="190" dirty="0">
                <a:latin typeface="Calibri"/>
                <a:cs typeface="Calibri"/>
              </a:rPr>
              <a:t> </a:t>
            </a:r>
            <a:r>
              <a:rPr sz="3300" b="1" spc="275" dirty="0">
                <a:latin typeface="Calibri"/>
                <a:cs typeface="Calibri"/>
              </a:rPr>
              <a:t>distribution: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0043" y="9686056"/>
            <a:ext cx="612267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74345" indent="-461645">
              <a:lnSpc>
                <a:spcPct val="100000"/>
              </a:lnSpc>
              <a:spcBef>
                <a:spcPts val="125"/>
              </a:spcBef>
              <a:buSzPct val="145454"/>
              <a:buChar char="•"/>
              <a:tabLst>
                <a:tab pos="474345" algn="l"/>
              </a:tabLst>
            </a:pPr>
            <a:r>
              <a:rPr sz="3300" b="1" spc="229" dirty="0">
                <a:latin typeface="Calibri"/>
                <a:cs typeface="Calibri"/>
              </a:rPr>
              <a:t>E.g.,</a:t>
            </a:r>
            <a:r>
              <a:rPr sz="3300" b="1" spc="175" dirty="0">
                <a:latin typeface="Calibri"/>
                <a:cs typeface="Calibri"/>
              </a:rPr>
              <a:t> </a:t>
            </a:r>
            <a:r>
              <a:rPr sz="3300" b="1" spc="385" dirty="0">
                <a:latin typeface="Calibri"/>
                <a:cs typeface="Calibri"/>
              </a:rPr>
              <a:t>Gaussian</a:t>
            </a:r>
            <a:r>
              <a:rPr sz="3300" b="1" spc="180" dirty="0">
                <a:latin typeface="Calibri"/>
                <a:cs typeface="Calibri"/>
              </a:rPr>
              <a:t> </a:t>
            </a:r>
            <a:r>
              <a:rPr sz="3300" b="1" spc="305" dirty="0">
                <a:latin typeface="Calibri"/>
                <a:cs typeface="Calibri"/>
              </a:rPr>
              <a:t>distribution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94892" y="9781951"/>
            <a:ext cx="2462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85" dirty="0">
                <a:latin typeface="Calibri"/>
                <a:cs typeface="Calibri"/>
              </a:rPr>
              <a:t>from:</a:t>
            </a:r>
            <a:r>
              <a:rPr sz="1950" spc="75" dirty="0">
                <a:latin typeface="Calibri"/>
                <a:cs typeface="Calibri"/>
              </a:rPr>
              <a:t> </a:t>
            </a:r>
            <a:r>
              <a:rPr sz="1950" spc="185" dirty="0">
                <a:latin typeface="Calibri"/>
                <a:cs typeface="Calibri"/>
              </a:rPr>
              <a:t>wikipedia.org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3817" y="3377872"/>
            <a:ext cx="2863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470" dirty="0">
                <a:latin typeface="Verdana"/>
                <a:cs typeface="Verdana"/>
              </a:rPr>
              <a:t>r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3123" y="3635094"/>
            <a:ext cx="39941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i="1" spc="-60" dirty="0">
                <a:latin typeface="Verdana"/>
                <a:cs typeface="Verdana"/>
              </a:rPr>
              <a:t>oo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83839" y="4016805"/>
            <a:ext cx="2216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290" dirty="0">
                <a:latin typeface="Calibri"/>
                <a:cs typeface="Calibri"/>
              </a:rPr>
              <a:t>f</a:t>
            </a:r>
            <a:r>
              <a:rPr sz="3700" spc="290" dirty="0">
                <a:latin typeface="Tahoma"/>
                <a:cs typeface="Tahoma"/>
              </a:rPr>
              <a:t>(</a:t>
            </a:r>
            <a:r>
              <a:rPr sz="3700" spc="290" dirty="0">
                <a:latin typeface="Calibri"/>
                <a:cs typeface="Calibri"/>
              </a:rPr>
              <a:t>x</a:t>
            </a:r>
            <a:r>
              <a:rPr sz="3700" spc="290" dirty="0">
                <a:latin typeface="Tahoma"/>
                <a:cs typeface="Tahoma"/>
              </a:rPr>
              <a:t>)</a:t>
            </a:r>
            <a:r>
              <a:rPr sz="3700" spc="290" dirty="0">
                <a:latin typeface="Calibri"/>
                <a:cs typeface="Calibri"/>
              </a:rPr>
              <a:t>dx</a:t>
            </a:r>
            <a:r>
              <a:rPr sz="3700" spc="200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14" dirty="0">
                <a:latin typeface="Tahoma"/>
                <a:cs typeface="Tahoma"/>
              </a:rPr>
              <a:t> </a:t>
            </a:r>
            <a:r>
              <a:rPr sz="3700" spc="-52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95348" y="4799452"/>
            <a:ext cx="2863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470" dirty="0">
                <a:latin typeface="Verdana"/>
                <a:cs typeface="Verdana"/>
              </a:rPr>
              <a:t>r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5124" y="5056203"/>
            <a:ext cx="246379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395" dirty="0">
                <a:latin typeface="Calibri"/>
                <a:cs typeface="Calibri"/>
              </a:rPr>
              <a:t>b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56387" y="6007064"/>
            <a:ext cx="21844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295" dirty="0">
                <a:latin typeface="Calibri"/>
                <a:cs typeface="Calibri"/>
              </a:rPr>
              <a:t>a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8750" y="4585484"/>
            <a:ext cx="5620385" cy="14420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8335">
              <a:lnSpc>
                <a:spcPct val="100000"/>
              </a:lnSpc>
              <a:spcBef>
                <a:spcPts val="135"/>
              </a:spcBef>
            </a:pPr>
            <a:r>
              <a:rPr sz="2550" i="1" spc="265" dirty="0">
                <a:latin typeface="Verdana"/>
                <a:cs typeface="Verdana"/>
              </a:rPr>
              <a:t>-</a:t>
            </a:r>
            <a:r>
              <a:rPr sz="2550" i="1" spc="330" dirty="0">
                <a:latin typeface="Verdana"/>
                <a:cs typeface="Verdana"/>
              </a:rPr>
              <a:t>oo</a:t>
            </a:r>
            <a:endParaRPr sz="2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  <a:tabLst>
                <a:tab pos="4220845" algn="l"/>
              </a:tabLst>
            </a:pPr>
            <a:r>
              <a:rPr sz="3700" spc="335" dirty="0">
                <a:latin typeface="Calibri"/>
                <a:cs typeface="Calibri"/>
              </a:rPr>
              <a:t>P</a:t>
            </a:r>
            <a:r>
              <a:rPr sz="3700" spc="335" dirty="0">
                <a:latin typeface="Tahoma"/>
                <a:cs typeface="Tahoma"/>
              </a:rPr>
              <a:t>(</a:t>
            </a:r>
            <a:r>
              <a:rPr sz="3700" spc="335" dirty="0">
                <a:latin typeface="Calibri"/>
                <a:cs typeface="Calibri"/>
              </a:rPr>
              <a:t>a</a:t>
            </a:r>
            <a:r>
              <a:rPr sz="3700" spc="190" dirty="0">
                <a:latin typeface="Calibri"/>
                <a:cs typeface="Calibri"/>
              </a:rPr>
              <a:t> </a:t>
            </a:r>
            <a:r>
              <a:rPr sz="3700" i="1" spc="690" dirty="0">
                <a:latin typeface="Arial"/>
                <a:cs typeface="Arial"/>
              </a:rPr>
              <a:t>&lt;</a:t>
            </a:r>
            <a:r>
              <a:rPr sz="3700" i="1" spc="5" dirty="0">
                <a:latin typeface="Arial"/>
                <a:cs typeface="Arial"/>
              </a:rPr>
              <a:t> </a:t>
            </a:r>
            <a:r>
              <a:rPr sz="3700" spc="445" dirty="0">
                <a:latin typeface="Calibri"/>
                <a:cs typeface="Calibri"/>
              </a:rPr>
              <a:t>x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i="1" spc="690" dirty="0">
                <a:latin typeface="Arial"/>
                <a:cs typeface="Arial"/>
              </a:rPr>
              <a:t>&lt;</a:t>
            </a:r>
            <a:r>
              <a:rPr sz="3700" i="1" dirty="0">
                <a:latin typeface="Arial"/>
                <a:cs typeface="Arial"/>
              </a:rPr>
              <a:t> </a:t>
            </a:r>
            <a:r>
              <a:rPr sz="3700" spc="265" dirty="0">
                <a:latin typeface="Calibri"/>
                <a:cs typeface="Calibri"/>
              </a:rPr>
              <a:t>b</a:t>
            </a:r>
            <a:r>
              <a:rPr sz="3700" spc="265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280" dirty="0">
                <a:latin typeface="Calibri"/>
                <a:cs typeface="Calibri"/>
              </a:rPr>
              <a:t>f</a:t>
            </a:r>
            <a:r>
              <a:rPr sz="3700" spc="280" dirty="0">
                <a:latin typeface="Tahoma"/>
                <a:cs typeface="Tahoma"/>
              </a:rPr>
              <a:t>(</a:t>
            </a:r>
            <a:r>
              <a:rPr sz="3700" spc="280" dirty="0">
                <a:latin typeface="Calibri"/>
                <a:cs typeface="Calibri"/>
              </a:rPr>
              <a:t>x</a:t>
            </a:r>
            <a:r>
              <a:rPr sz="3700" spc="280" dirty="0">
                <a:latin typeface="Tahoma"/>
                <a:cs typeface="Tahoma"/>
              </a:rPr>
              <a:t>)</a:t>
            </a:r>
            <a:r>
              <a:rPr sz="3700" spc="280" dirty="0">
                <a:latin typeface="Calibri"/>
                <a:cs typeface="Calibri"/>
              </a:rPr>
              <a:t>dx</a:t>
            </a:r>
            <a:endParaRPr sz="37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0225" y="7695118"/>
            <a:ext cx="2691441" cy="192168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74361" y="8543177"/>
            <a:ext cx="236855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b="1" i="1" spc="270" dirty="0">
                <a:latin typeface="Calibri"/>
                <a:cs typeface="Calibri"/>
              </a:rPr>
              <a:t>u</a:t>
            </a:r>
            <a:r>
              <a:rPr sz="3450" spc="270" dirty="0">
                <a:latin typeface="Arial"/>
                <a:cs typeface="Arial"/>
              </a:rPr>
              <a:t>(</a:t>
            </a:r>
            <a:r>
              <a:rPr sz="3450" b="1" i="1" spc="270" dirty="0">
                <a:latin typeface="Calibri"/>
                <a:cs typeface="Calibri"/>
              </a:rPr>
              <a:t>x</a:t>
            </a:r>
            <a:r>
              <a:rPr sz="3450" spc="270" dirty="0">
                <a:latin typeface="Arial"/>
                <a:cs typeface="Arial"/>
              </a:rPr>
              <a:t>;</a:t>
            </a:r>
            <a:r>
              <a:rPr sz="3450" spc="-385" dirty="0">
                <a:latin typeface="Arial"/>
                <a:cs typeface="Arial"/>
              </a:rPr>
              <a:t> </a:t>
            </a:r>
            <a:r>
              <a:rPr sz="3450" b="1" i="1" spc="100" dirty="0">
                <a:latin typeface="Calibri"/>
                <a:cs typeface="Calibri"/>
              </a:rPr>
              <a:t>a</a:t>
            </a:r>
            <a:r>
              <a:rPr sz="3450" i="1" spc="100" dirty="0">
                <a:latin typeface="Trebuchet MS"/>
                <a:cs typeface="Trebuchet MS"/>
              </a:rPr>
              <a:t>,</a:t>
            </a:r>
            <a:r>
              <a:rPr sz="3450" i="1" spc="-459" dirty="0">
                <a:latin typeface="Trebuchet MS"/>
                <a:cs typeface="Trebuchet MS"/>
              </a:rPr>
              <a:t> </a:t>
            </a:r>
            <a:r>
              <a:rPr sz="3450" b="1" i="1" spc="350" dirty="0">
                <a:latin typeface="Calibri"/>
                <a:cs typeface="Calibri"/>
              </a:rPr>
              <a:t>b</a:t>
            </a:r>
            <a:r>
              <a:rPr sz="3450" spc="350" dirty="0">
                <a:latin typeface="Arial"/>
                <a:cs typeface="Arial"/>
              </a:rPr>
              <a:t>)</a:t>
            </a:r>
            <a:r>
              <a:rPr sz="3450" spc="10" dirty="0">
                <a:latin typeface="Arial"/>
                <a:cs typeface="Arial"/>
              </a:rPr>
              <a:t> </a:t>
            </a:r>
            <a:r>
              <a:rPr sz="3450" spc="610" dirty="0">
                <a:latin typeface="Arial"/>
                <a:cs typeface="Arial"/>
              </a:rPr>
              <a:t>=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39312" y="7793928"/>
            <a:ext cx="37846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1210" dirty="0">
                <a:latin typeface="Verdana"/>
                <a:cs typeface="Verdana"/>
              </a:rPr>
              <a:t>(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33720" y="8203308"/>
            <a:ext cx="14287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spc="-3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57530" y="8585676"/>
            <a:ext cx="694690" cy="0"/>
          </a:xfrm>
          <a:custGeom>
            <a:avLst/>
            <a:gdLst/>
            <a:ahLst/>
            <a:cxnLst/>
            <a:rect l="l" t="t" r="r" b="b"/>
            <a:pathLst>
              <a:path w="694690">
                <a:moveTo>
                  <a:pt x="0" y="0"/>
                </a:moveTo>
                <a:lnTo>
                  <a:pt x="694628" y="0"/>
                </a:lnTo>
              </a:path>
            </a:pathLst>
          </a:custGeom>
          <a:ln w="17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44831" y="8526896"/>
            <a:ext cx="720090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i="1" spc="715" dirty="0">
                <a:latin typeface="Calibri"/>
                <a:cs typeface="Calibri"/>
              </a:rPr>
              <a:t>b</a:t>
            </a:r>
            <a:r>
              <a:rPr sz="2400" i="1" spc="715" dirty="0">
                <a:latin typeface="Verdana"/>
                <a:cs typeface="Verdana"/>
              </a:rPr>
              <a:t>-</a:t>
            </a:r>
            <a:r>
              <a:rPr sz="2400" b="1" i="1" spc="33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53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692233" y="8139203"/>
            <a:ext cx="3524885" cy="128778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925"/>
              </a:spcBef>
            </a:pPr>
            <a:r>
              <a:rPr sz="3450" b="1" spc="160" dirty="0">
                <a:latin typeface="Calibri"/>
                <a:cs typeface="Calibri"/>
              </a:rPr>
              <a:t>if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i="1" spc="380" dirty="0">
                <a:latin typeface="Calibri"/>
                <a:cs typeface="Calibri"/>
              </a:rPr>
              <a:t>x</a:t>
            </a:r>
            <a:r>
              <a:rPr sz="3450" b="1" i="1" spc="180" dirty="0">
                <a:latin typeface="Calibri"/>
                <a:cs typeface="Calibri"/>
              </a:rPr>
              <a:t> </a:t>
            </a:r>
            <a:r>
              <a:rPr sz="3450" i="1" spc="85" dirty="0">
                <a:latin typeface="Verdana"/>
                <a:cs typeface="Verdana"/>
              </a:rPr>
              <a:t>2</a:t>
            </a:r>
            <a:r>
              <a:rPr sz="3450" i="1" spc="-250" dirty="0">
                <a:latin typeface="Verdana"/>
                <a:cs typeface="Verdana"/>
              </a:rPr>
              <a:t> </a:t>
            </a:r>
            <a:r>
              <a:rPr sz="3450" spc="65" dirty="0">
                <a:latin typeface="Arial"/>
                <a:cs typeface="Arial"/>
              </a:rPr>
              <a:t>[</a:t>
            </a:r>
            <a:r>
              <a:rPr sz="3450" b="1" i="1" spc="65" dirty="0">
                <a:latin typeface="Calibri"/>
                <a:cs typeface="Calibri"/>
              </a:rPr>
              <a:t>a</a:t>
            </a:r>
            <a:r>
              <a:rPr sz="3450" i="1" spc="65" dirty="0">
                <a:latin typeface="Trebuchet MS"/>
                <a:cs typeface="Trebuchet MS"/>
              </a:rPr>
              <a:t>,</a:t>
            </a:r>
            <a:r>
              <a:rPr sz="3450" i="1" spc="-465" dirty="0">
                <a:latin typeface="Trebuchet MS"/>
                <a:cs typeface="Trebuchet MS"/>
              </a:rPr>
              <a:t> </a:t>
            </a:r>
            <a:r>
              <a:rPr sz="3450" b="1" i="1" spc="229" dirty="0">
                <a:latin typeface="Calibri"/>
                <a:cs typeface="Calibri"/>
              </a:rPr>
              <a:t>b</a:t>
            </a:r>
            <a:r>
              <a:rPr sz="3450" spc="229" dirty="0">
                <a:latin typeface="Arial"/>
                <a:cs typeface="Arial"/>
              </a:rPr>
              <a:t>]</a:t>
            </a:r>
            <a:endParaRPr sz="34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30"/>
              </a:spcBef>
              <a:tabLst>
                <a:tab pos="1237615" algn="l"/>
              </a:tabLst>
            </a:pPr>
            <a:r>
              <a:rPr sz="3450" b="1" spc="505" dirty="0">
                <a:latin typeface="Calibri"/>
                <a:cs typeface="Calibri"/>
              </a:rPr>
              <a:t>0</a:t>
            </a:r>
            <a:r>
              <a:rPr sz="3450" b="1" dirty="0">
                <a:latin typeface="Calibri"/>
                <a:cs typeface="Calibri"/>
              </a:rPr>
              <a:t>	</a:t>
            </a:r>
            <a:r>
              <a:rPr sz="3450" b="1" spc="355" dirty="0">
                <a:latin typeface="Calibri"/>
                <a:cs typeface="Calibri"/>
              </a:rPr>
              <a:t>otherwise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54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02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7400" spc="1030" dirty="0"/>
              <a:t>A</a:t>
            </a:r>
            <a:r>
              <a:rPr sz="7400" spc="370" dirty="0"/>
              <a:t> </a:t>
            </a:r>
            <a:r>
              <a:rPr sz="7400" spc="785" dirty="0"/>
              <a:t>few</a:t>
            </a:r>
            <a:r>
              <a:rPr sz="7400" spc="370" dirty="0"/>
              <a:t> </a:t>
            </a:r>
            <a:r>
              <a:rPr sz="7400" spc="750" dirty="0"/>
              <a:t>useful</a:t>
            </a:r>
            <a:r>
              <a:rPr sz="7400" spc="370" dirty="0"/>
              <a:t> </a:t>
            </a:r>
            <a:r>
              <a:rPr sz="7400" spc="710" dirty="0"/>
              <a:t>properties</a:t>
            </a:r>
            <a:endParaRPr sz="7400"/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4500" spc="535" dirty="0"/>
              <a:t>(shown</a:t>
            </a:r>
            <a:r>
              <a:rPr sz="4500" spc="235" dirty="0"/>
              <a:t> </a:t>
            </a:r>
            <a:r>
              <a:rPr sz="4500" spc="320" dirty="0"/>
              <a:t>for</a:t>
            </a:r>
            <a:r>
              <a:rPr sz="4500" spc="235" dirty="0"/>
              <a:t> </a:t>
            </a:r>
            <a:r>
              <a:rPr sz="4500" spc="455" dirty="0"/>
              <a:t>discrete</a:t>
            </a:r>
            <a:r>
              <a:rPr sz="4500" spc="235" dirty="0"/>
              <a:t> </a:t>
            </a:r>
            <a:r>
              <a:rPr sz="4500" spc="420" dirty="0"/>
              <a:t>variables</a:t>
            </a:r>
            <a:r>
              <a:rPr sz="4500" spc="235" dirty="0"/>
              <a:t> </a:t>
            </a:r>
            <a:r>
              <a:rPr sz="4500" spc="320" dirty="0"/>
              <a:t>for</a:t>
            </a:r>
            <a:r>
              <a:rPr sz="4500" spc="235" dirty="0"/>
              <a:t> </a:t>
            </a:r>
            <a:r>
              <a:rPr sz="4500" spc="415" dirty="0"/>
              <a:t>simplicity)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3638162" y="3727039"/>
            <a:ext cx="3494404" cy="205740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625" dirty="0">
                <a:latin typeface="Calibri"/>
                <a:cs typeface="Calibri"/>
              </a:rPr>
              <a:t>Sum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25" dirty="0">
                <a:latin typeface="Calibri"/>
                <a:cs typeface="Calibri"/>
              </a:rPr>
              <a:t>rule: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430" dirty="0">
                <a:latin typeface="Calibri"/>
                <a:cs typeface="Calibri"/>
              </a:rPr>
              <a:t>Product</a:t>
            </a:r>
            <a:r>
              <a:rPr sz="3450" b="1" spc="200" dirty="0">
                <a:latin typeface="Calibri"/>
                <a:cs typeface="Calibri"/>
              </a:rPr>
              <a:t> </a:t>
            </a:r>
            <a:r>
              <a:rPr sz="3450" b="1" spc="225" dirty="0">
                <a:latin typeface="Calibri"/>
                <a:cs typeface="Calibri"/>
              </a:rPr>
              <a:t>rule: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2892" y="5893884"/>
            <a:ext cx="23558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b="1" spc="365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8162" y="6084572"/>
            <a:ext cx="11793855" cy="3188970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1875"/>
              </a:spcBef>
              <a:buSzPct val="144927"/>
              <a:buChar char="•"/>
              <a:tabLst>
                <a:tab pos="518795" algn="l"/>
                <a:tab pos="3167380" algn="l"/>
                <a:tab pos="8019415" algn="l"/>
              </a:tabLst>
            </a:pPr>
            <a:r>
              <a:rPr sz="5175" b="1" spc="675" baseline="-5636" dirty="0">
                <a:latin typeface="Calibri"/>
                <a:cs typeface="Calibri"/>
              </a:rPr>
              <a:t>Chain</a:t>
            </a:r>
            <a:r>
              <a:rPr sz="5175" b="1" spc="277" baseline="-5636" dirty="0">
                <a:latin typeface="Calibri"/>
                <a:cs typeface="Calibri"/>
              </a:rPr>
              <a:t> </a:t>
            </a:r>
            <a:r>
              <a:rPr sz="5175" b="1" spc="337" baseline="-5636" dirty="0">
                <a:latin typeface="Calibri"/>
                <a:cs typeface="Calibri"/>
              </a:rPr>
              <a:t>rule:</a:t>
            </a:r>
            <a:r>
              <a:rPr sz="5175" b="1" baseline="-5636" dirty="0">
                <a:latin typeface="Calibri"/>
                <a:cs typeface="Calibri"/>
              </a:rPr>
              <a:t>	</a:t>
            </a:r>
            <a:r>
              <a:rPr sz="3450" b="1" spc="325" dirty="0">
                <a:latin typeface="Calibri"/>
                <a:cs typeface="Calibri"/>
              </a:rPr>
              <a:t>P</a:t>
            </a:r>
            <a:r>
              <a:rPr sz="3450" spc="325" dirty="0">
                <a:latin typeface="Tahoma"/>
                <a:cs typeface="Tahoma"/>
              </a:rPr>
              <a:t>(</a:t>
            </a:r>
            <a:r>
              <a:rPr sz="3450" b="1" spc="325" dirty="0">
                <a:latin typeface="Calibri"/>
                <a:cs typeface="Calibri"/>
              </a:rPr>
              <a:t>X</a:t>
            </a:r>
            <a:r>
              <a:rPr sz="3600" b="1" spc="487" baseline="-11574" dirty="0">
                <a:latin typeface="Calibri"/>
                <a:cs typeface="Calibri"/>
              </a:rPr>
              <a:t>l</a:t>
            </a:r>
            <a:r>
              <a:rPr sz="3450" i="1" spc="325" dirty="0">
                <a:latin typeface="Arial"/>
                <a:cs typeface="Arial"/>
              </a:rPr>
              <a:t>,</a:t>
            </a:r>
            <a:r>
              <a:rPr sz="3450" i="1" spc="-385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75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,</a:t>
            </a:r>
            <a:r>
              <a:rPr sz="3450" i="1" spc="-375" dirty="0">
                <a:latin typeface="Arial"/>
                <a:cs typeface="Arial"/>
              </a:rPr>
              <a:t> </a:t>
            </a:r>
            <a:r>
              <a:rPr sz="3450" b="1" spc="335" dirty="0">
                <a:latin typeface="Calibri"/>
                <a:cs typeface="Calibri"/>
              </a:rPr>
              <a:t>X</a:t>
            </a:r>
            <a:r>
              <a:rPr sz="3600" b="1" spc="502" baseline="-11574" dirty="0">
                <a:latin typeface="Calibri"/>
                <a:cs typeface="Calibri"/>
              </a:rPr>
              <a:t>n</a:t>
            </a:r>
            <a:r>
              <a:rPr sz="3450" spc="335" dirty="0">
                <a:latin typeface="Tahoma"/>
                <a:cs typeface="Tahoma"/>
              </a:rPr>
              <a:t>)</a:t>
            </a:r>
            <a:r>
              <a:rPr sz="3450" spc="-114" dirty="0">
                <a:latin typeface="Tahoma"/>
                <a:cs typeface="Tahoma"/>
              </a:rPr>
              <a:t> </a:t>
            </a:r>
            <a:r>
              <a:rPr sz="3450" spc="150" dirty="0">
                <a:latin typeface="Tahoma"/>
                <a:cs typeface="Tahoma"/>
              </a:rPr>
              <a:t>=</a:t>
            </a:r>
            <a:r>
              <a:rPr sz="3450" spc="-110" dirty="0">
                <a:latin typeface="Tahoma"/>
                <a:cs typeface="Tahoma"/>
              </a:rPr>
              <a:t> </a:t>
            </a:r>
            <a:r>
              <a:rPr sz="5175" spc="1567" baseline="53140" dirty="0">
                <a:latin typeface="Arial"/>
                <a:cs typeface="Arial"/>
              </a:rPr>
              <a:t>rr</a:t>
            </a:r>
            <a:r>
              <a:rPr sz="5175" spc="-569" baseline="53140" dirty="0">
                <a:latin typeface="Arial"/>
                <a:cs typeface="Arial"/>
              </a:rPr>
              <a:t> </a:t>
            </a:r>
            <a:r>
              <a:rPr sz="3450" b="1" spc="290" dirty="0">
                <a:latin typeface="Calibri"/>
                <a:cs typeface="Calibri"/>
              </a:rPr>
              <a:t>P</a:t>
            </a:r>
            <a:r>
              <a:rPr sz="3450" spc="290" dirty="0">
                <a:latin typeface="Tahoma"/>
                <a:cs typeface="Tahoma"/>
              </a:rPr>
              <a:t>(</a:t>
            </a:r>
            <a:r>
              <a:rPr sz="3450" b="1" spc="290" dirty="0">
                <a:latin typeface="Calibri"/>
                <a:cs typeface="Calibri"/>
              </a:rPr>
              <a:t>X</a:t>
            </a:r>
            <a:r>
              <a:rPr sz="3600" b="1" spc="434" baseline="-16203" dirty="0">
                <a:latin typeface="Calibri"/>
                <a:cs typeface="Calibri"/>
              </a:rPr>
              <a:t>i</a:t>
            </a:r>
            <a:r>
              <a:rPr sz="3600" b="1" baseline="-16203" dirty="0">
                <a:latin typeface="Calibri"/>
                <a:cs typeface="Calibri"/>
              </a:rPr>
              <a:t>	</a:t>
            </a:r>
            <a:r>
              <a:rPr sz="3450" i="1" dirty="0">
                <a:latin typeface="Times New Roman"/>
                <a:cs typeface="Times New Roman"/>
              </a:rPr>
              <a:t>|</a:t>
            </a:r>
            <a:r>
              <a:rPr sz="3450" i="1" spc="95" dirty="0">
                <a:latin typeface="Times New Roman"/>
                <a:cs typeface="Times New Roman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X</a:t>
            </a:r>
            <a:r>
              <a:rPr sz="3600" b="1" spc="480" baseline="-11574" dirty="0">
                <a:latin typeface="Calibri"/>
                <a:cs typeface="Calibri"/>
              </a:rPr>
              <a:t>l</a:t>
            </a:r>
            <a:r>
              <a:rPr sz="3450" i="1" spc="320" dirty="0">
                <a:latin typeface="Arial"/>
                <a:cs typeface="Arial"/>
              </a:rPr>
              <a:t>,</a:t>
            </a:r>
            <a:r>
              <a:rPr sz="3450" i="1" spc="-385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.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i="1" spc="-10" dirty="0">
                <a:latin typeface="Arial"/>
                <a:cs typeface="Arial"/>
              </a:rPr>
              <a:t>,</a:t>
            </a:r>
            <a:r>
              <a:rPr sz="3450" i="1" spc="-380" dirty="0">
                <a:latin typeface="Arial"/>
                <a:cs typeface="Arial"/>
              </a:rPr>
              <a:t> </a:t>
            </a:r>
            <a:r>
              <a:rPr sz="3450" b="1" spc="335" dirty="0">
                <a:latin typeface="Calibri"/>
                <a:cs typeface="Calibri"/>
              </a:rPr>
              <a:t>X</a:t>
            </a:r>
            <a:r>
              <a:rPr sz="3600" b="1" spc="502" baseline="-16203" dirty="0">
                <a:latin typeface="Calibri"/>
                <a:cs typeface="Calibri"/>
              </a:rPr>
              <a:t>i</a:t>
            </a:r>
            <a:r>
              <a:rPr sz="3600" i="1" spc="502" baseline="-16203" dirty="0">
                <a:latin typeface="Arial"/>
                <a:cs typeface="Arial"/>
              </a:rPr>
              <a:t>−</a:t>
            </a:r>
            <a:r>
              <a:rPr sz="3600" b="1" spc="502" baseline="-16203" dirty="0">
                <a:latin typeface="Calibri"/>
                <a:cs typeface="Calibri"/>
              </a:rPr>
              <a:t>l</a:t>
            </a:r>
            <a:r>
              <a:rPr sz="3450" spc="335" dirty="0">
                <a:latin typeface="Tahoma"/>
                <a:cs typeface="Tahoma"/>
              </a:rPr>
              <a:t>)</a:t>
            </a:r>
            <a:r>
              <a:rPr sz="3450" b="1" spc="335" dirty="0">
                <a:latin typeface="Calibri"/>
                <a:cs typeface="Calibri"/>
              </a:rPr>
              <a:t>P</a:t>
            </a:r>
            <a:r>
              <a:rPr sz="3450" spc="335" dirty="0">
                <a:latin typeface="Tahoma"/>
                <a:cs typeface="Tahoma"/>
              </a:rPr>
              <a:t>(</a:t>
            </a:r>
            <a:r>
              <a:rPr sz="3450" b="1" spc="335" dirty="0">
                <a:latin typeface="Calibri"/>
                <a:cs typeface="Calibri"/>
              </a:rPr>
              <a:t>X</a:t>
            </a:r>
            <a:r>
              <a:rPr sz="3600" b="1" spc="502" baseline="-11574" dirty="0">
                <a:latin typeface="Calibri"/>
                <a:cs typeface="Calibri"/>
              </a:rPr>
              <a:t>l</a:t>
            </a:r>
            <a:r>
              <a:rPr sz="3450" spc="335" dirty="0">
                <a:latin typeface="Tahoma"/>
                <a:cs typeface="Tahoma"/>
              </a:rPr>
              <a:t>)</a:t>
            </a:r>
            <a:endParaRPr sz="3450">
              <a:latin typeface="Tahoma"/>
              <a:cs typeface="Tahoma"/>
            </a:endParaRPr>
          </a:p>
          <a:p>
            <a:pPr marL="1490980" algn="ctr">
              <a:lnSpc>
                <a:spcPct val="100000"/>
              </a:lnSpc>
              <a:spcBef>
                <a:spcPts val="1245"/>
              </a:spcBef>
            </a:pPr>
            <a:r>
              <a:rPr sz="2400" b="1" spc="160" dirty="0">
                <a:latin typeface="Calibri"/>
                <a:cs typeface="Calibri"/>
              </a:rPr>
              <a:t>i</a:t>
            </a:r>
            <a:r>
              <a:rPr sz="2400" spc="160" dirty="0">
                <a:latin typeface="Verdana"/>
                <a:cs typeface="Verdana"/>
              </a:rPr>
              <a:t>=</a:t>
            </a:r>
            <a:r>
              <a:rPr sz="2400" b="1" spc="160" dirty="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125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180" dirty="0">
                <a:latin typeface="Calibri"/>
                <a:cs typeface="Calibri"/>
              </a:rPr>
              <a:t>If </a:t>
            </a:r>
            <a:r>
              <a:rPr sz="3450" b="1" spc="395" dirty="0">
                <a:latin typeface="Calibri"/>
                <a:cs typeface="Calibri"/>
              </a:rPr>
              <a:t>x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70" dirty="0">
                <a:latin typeface="Calibri"/>
                <a:cs typeface="Calibri"/>
              </a:rPr>
              <a:t>and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y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are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independent:</a:t>
            </a:r>
            <a:endParaRPr sz="3450">
              <a:latin typeface="Calibri"/>
              <a:cs typeface="Calibri"/>
            </a:endParaRPr>
          </a:p>
          <a:p>
            <a:pPr marL="518795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350" dirty="0">
                <a:latin typeface="Calibri"/>
                <a:cs typeface="Calibri"/>
              </a:rPr>
              <a:t>Bayes’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Rule: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3613785">
              <a:lnSpc>
                <a:spcPct val="100000"/>
              </a:lnSpc>
              <a:spcBef>
                <a:spcPts val="105"/>
              </a:spcBef>
            </a:pPr>
            <a:r>
              <a:rPr spc="1100" dirty="0"/>
              <a:t>Moments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5462" y="4313408"/>
            <a:ext cx="3405504" cy="3220720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314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345" dirty="0">
                <a:latin typeface="Calibri"/>
                <a:cs typeface="Calibri"/>
              </a:rPr>
              <a:t>Expectation:</a:t>
            </a:r>
            <a:endParaRPr sz="3450">
              <a:latin typeface="Calibri"/>
              <a:cs typeface="Calibri"/>
            </a:endParaRPr>
          </a:p>
          <a:p>
            <a:pPr marL="531495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295" dirty="0">
                <a:latin typeface="Calibri"/>
                <a:cs typeface="Calibri"/>
              </a:rPr>
              <a:t>Variance:</a:t>
            </a:r>
            <a:endParaRPr sz="3450">
              <a:latin typeface="Calibri"/>
              <a:cs typeface="Calibri"/>
            </a:endParaRPr>
          </a:p>
          <a:p>
            <a:pPr marL="531495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531495" algn="l"/>
              </a:tabLst>
            </a:pPr>
            <a:r>
              <a:rPr sz="3450" b="1" spc="325" dirty="0">
                <a:latin typeface="Calibri"/>
                <a:cs typeface="Calibri"/>
              </a:rPr>
              <a:t>Covariance: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0043" y="8084519"/>
            <a:ext cx="5137785" cy="576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5"/>
              </a:spcBef>
              <a:buSzPct val="144927"/>
              <a:buChar char="•"/>
              <a:tabLst>
                <a:tab pos="493395" algn="l"/>
                <a:tab pos="3322320" algn="l"/>
              </a:tabLst>
            </a:pPr>
            <a:r>
              <a:rPr sz="3450" b="1" spc="270" dirty="0">
                <a:latin typeface="Calibri"/>
                <a:cs typeface="Calibri"/>
              </a:rPr>
              <a:t>correlation:</a:t>
            </a:r>
            <a:r>
              <a:rPr sz="3450" b="1" dirty="0">
                <a:latin typeface="Calibri"/>
                <a:cs typeface="Calibri"/>
              </a:rPr>
              <a:t>	</a:t>
            </a:r>
            <a:r>
              <a:rPr sz="3600" i="1" dirty="0">
                <a:latin typeface="Verdana"/>
                <a:cs typeface="Verdana"/>
              </a:rPr>
              <a:t>p</a:t>
            </a:r>
            <a:r>
              <a:rPr sz="3600" dirty="0">
                <a:latin typeface="Tahoma"/>
                <a:cs typeface="Tahoma"/>
              </a:rPr>
              <a:t>(</a:t>
            </a:r>
            <a:r>
              <a:rPr sz="3600" dirty="0">
                <a:latin typeface="Calibri"/>
                <a:cs typeface="Calibri"/>
              </a:rPr>
              <a:t>x</a:t>
            </a:r>
            <a:r>
              <a:rPr sz="3600" i="1" dirty="0">
                <a:latin typeface="Arial"/>
                <a:cs typeface="Arial"/>
              </a:rPr>
              <a:t>,</a:t>
            </a:r>
            <a:r>
              <a:rPr sz="3600" i="1" spc="-370" dirty="0">
                <a:latin typeface="Arial"/>
                <a:cs typeface="Arial"/>
              </a:rPr>
              <a:t> </a:t>
            </a:r>
            <a:r>
              <a:rPr sz="3600" spc="225" dirty="0">
                <a:latin typeface="Calibri"/>
                <a:cs typeface="Calibri"/>
              </a:rPr>
              <a:t>y</a:t>
            </a:r>
            <a:r>
              <a:rPr sz="3600" spc="225" dirty="0">
                <a:latin typeface="Tahoma"/>
                <a:cs typeface="Tahoma"/>
              </a:rPr>
              <a:t>)</a:t>
            </a:r>
            <a:r>
              <a:rPr sz="3600" spc="-70" dirty="0">
                <a:latin typeface="Tahoma"/>
                <a:cs typeface="Tahoma"/>
              </a:rPr>
              <a:t> </a:t>
            </a:r>
            <a:r>
              <a:rPr sz="3600" spc="130" dirty="0">
                <a:latin typeface="Tahoma"/>
                <a:cs typeface="Tahoma"/>
              </a:rPr>
              <a:t>=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6939" y="4088794"/>
            <a:ext cx="703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3275" dirty="0">
                <a:latin typeface="Arial"/>
                <a:cs typeface="Arial"/>
              </a:rPr>
              <a:t>L</a:t>
            </a:r>
            <a:endParaRPr sz="3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1592" y="4534540"/>
            <a:ext cx="4508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84095" algn="l"/>
              </a:tabLst>
            </a:pPr>
            <a:r>
              <a:rPr sz="3700" spc="-35" dirty="0">
                <a:latin typeface="Arial"/>
                <a:cs typeface="Arial"/>
              </a:rPr>
              <a:t>E</a:t>
            </a:r>
            <a:r>
              <a:rPr sz="3700" spc="-35" dirty="0">
                <a:latin typeface="Tahoma"/>
                <a:cs typeface="Tahoma"/>
              </a:rPr>
              <a:t>[</a:t>
            </a:r>
            <a:r>
              <a:rPr sz="3700" spc="-35" dirty="0">
                <a:latin typeface="Calibri"/>
                <a:cs typeface="Calibri"/>
              </a:rPr>
              <a:t>X</a:t>
            </a:r>
            <a:r>
              <a:rPr sz="3700" spc="-35" dirty="0">
                <a:latin typeface="Tahoma"/>
                <a:cs typeface="Tahoma"/>
              </a:rPr>
              <a:t>]</a:t>
            </a:r>
            <a:r>
              <a:rPr sz="3700" spc="-254" dirty="0">
                <a:latin typeface="Tahoma"/>
                <a:cs typeface="Tahoma"/>
              </a:rPr>
              <a:t> </a:t>
            </a:r>
            <a:r>
              <a:rPr sz="3700" spc="110" dirty="0">
                <a:latin typeface="Tahoma"/>
                <a:cs typeface="Tahoma"/>
              </a:rPr>
              <a:t>=</a:t>
            </a:r>
            <a:r>
              <a:rPr sz="3700" dirty="0">
                <a:latin typeface="Tahoma"/>
                <a:cs typeface="Tahoma"/>
              </a:rPr>
              <a:t>	</a:t>
            </a:r>
            <a:r>
              <a:rPr sz="3700" spc="355" dirty="0">
                <a:latin typeface="Calibri"/>
                <a:cs typeface="Calibri"/>
              </a:rPr>
              <a:t>P</a:t>
            </a:r>
            <a:r>
              <a:rPr sz="3700" spc="355" dirty="0">
                <a:latin typeface="Tahoma"/>
                <a:cs typeface="Tahoma"/>
              </a:rPr>
              <a:t>(</a:t>
            </a:r>
            <a:r>
              <a:rPr sz="3700" spc="355" dirty="0">
                <a:latin typeface="Calibri"/>
                <a:cs typeface="Calibri"/>
              </a:rPr>
              <a:t>x</a:t>
            </a:r>
            <a:r>
              <a:rPr sz="3700" spc="195" dirty="0">
                <a:latin typeface="Calibri"/>
                <a:cs typeface="Calibri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445" dirty="0">
                <a:latin typeface="Calibri"/>
                <a:cs typeface="Calibri"/>
              </a:rPr>
              <a:t>x</a:t>
            </a:r>
            <a:r>
              <a:rPr sz="3700" spc="55" dirty="0">
                <a:latin typeface="Calibri"/>
                <a:cs typeface="Calibri"/>
              </a:rPr>
              <a:t> </a:t>
            </a:r>
            <a:r>
              <a:rPr sz="3700" spc="204" dirty="0">
                <a:latin typeface="Tahoma"/>
                <a:cs typeface="Tahoma"/>
              </a:rPr>
              <a:t>)</a:t>
            </a:r>
            <a:r>
              <a:rPr sz="3700" spc="204" dirty="0">
                <a:latin typeface="Calibri"/>
                <a:cs typeface="Calibri"/>
              </a:rPr>
              <a:t>x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90962" y="5261539"/>
            <a:ext cx="1155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spc="12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6604" y="4763020"/>
            <a:ext cx="673735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70230" algn="l"/>
              </a:tabLst>
            </a:pPr>
            <a:r>
              <a:rPr sz="2550" spc="70" dirty="0">
                <a:latin typeface="Calibri"/>
                <a:cs typeface="Calibri"/>
              </a:rPr>
              <a:t>i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60" dirty="0">
                <a:latin typeface="Calibri"/>
                <a:cs typeface="Calibri"/>
              </a:rPr>
              <a:t>i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52365" y="4561140"/>
            <a:ext cx="29819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latin typeface="Arial"/>
                <a:cs typeface="Arial"/>
              </a:rPr>
              <a:t>E</a:t>
            </a:r>
            <a:r>
              <a:rPr sz="3700" dirty="0">
                <a:latin typeface="Tahoma"/>
                <a:cs typeface="Tahoma"/>
              </a:rPr>
              <a:t>[</a:t>
            </a:r>
            <a:r>
              <a:rPr sz="3700" dirty="0">
                <a:latin typeface="Calibri"/>
                <a:cs typeface="Calibri"/>
              </a:rPr>
              <a:t>aX</a:t>
            </a:r>
            <a:r>
              <a:rPr sz="3700" dirty="0">
                <a:latin typeface="Tahoma"/>
                <a:cs typeface="Tahoma"/>
              </a:rPr>
              <a:t>]</a:t>
            </a:r>
            <a:r>
              <a:rPr sz="3700" spc="-65" dirty="0">
                <a:latin typeface="Tahoma"/>
                <a:cs typeface="Tahom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55" dirty="0">
                <a:latin typeface="Tahoma"/>
                <a:cs typeface="Tahoma"/>
              </a:rPr>
              <a:t> </a:t>
            </a:r>
            <a:r>
              <a:rPr sz="3700" spc="-20" dirty="0">
                <a:latin typeface="Calibri"/>
                <a:cs typeface="Calibri"/>
              </a:rPr>
              <a:t>a</a:t>
            </a:r>
            <a:r>
              <a:rPr sz="3700" spc="-20" dirty="0">
                <a:latin typeface="Arial"/>
                <a:cs typeface="Arial"/>
              </a:rPr>
              <a:t>E</a:t>
            </a:r>
            <a:r>
              <a:rPr sz="3700" spc="-20" dirty="0">
                <a:latin typeface="Tahoma"/>
                <a:cs typeface="Tahoma"/>
              </a:rPr>
              <a:t>[</a:t>
            </a:r>
            <a:r>
              <a:rPr sz="3700" spc="-20" dirty="0">
                <a:latin typeface="Calibri"/>
                <a:cs typeface="Calibri"/>
              </a:rPr>
              <a:t>X</a:t>
            </a:r>
            <a:r>
              <a:rPr sz="3700" spc="-20" dirty="0">
                <a:latin typeface="Tahoma"/>
                <a:cs typeface="Tahoma"/>
              </a:rPr>
              <a:t>]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8548" y="5704071"/>
            <a:ext cx="7645400" cy="1800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70560" algn="l"/>
              </a:tabLst>
            </a:pPr>
            <a:r>
              <a:rPr sz="3700" i="1" spc="-530" dirty="0">
                <a:latin typeface="Arial"/>
                <a:cs typeface="Arial"/>
              </a:rPr>
              <a:t>o-</a:t>
            </a:r>
            <a:r>
              <a:rPr sz="3825" spc="247" baseline="32679" dirty="0">
                <a:latin typeface="Calibri"/>
                <a:cs typeface="Calibri"/>
              </a:rPr>
              <a:t>2</a:t>
            </a:r>
            <a:r>
              <a:rPr sz="3825" baseline="32679" dirty="0">
                <a:latin typeface="Calibri"/>
                <a:cs typeface="Calibri"/>
              </a:rPr>
              <a:t>	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85" dirty="0">
                <a:latin typeface="Calibri"/>
                <a:cs typeface="Calibri"/>
              </a:rPr>
              <a:t>E</a:t>
            </a:r>
            <a:r>
              <a:rPr sz="3700" spc="185" dirty="0">
                <a:latin typeface="Tahoma"/>
                <a:cs typeface="Tahoma"/>
              </a:rPr>
              <a:t>[(</a:t>
            </a:r>
            <a:r>
              <a:rPr sz="3700" spc="185" dirty="0">
                <a:latin typeface="Calibri"/>
                <a:cs typeface="Calibri"/>
              </a:rPr>
              <a:t>X</a:t>
            </a:r>
            <a:r>
              <a:rPr sz="3700" spc="-10" dirty="0">
                <a:latin typeface="Calibri"/>
                <a:cs typeface="Calibri"/>
              </a:rPr>
              <a:t> </a:t>
            </a:r>
            <a:r>
              <a:rPr sz="3700" i="1" spc="1175" dirty="0">
                <a:latin typeface="Verdana"/>
                <a:cs typeface="Verdana"/>
              </a:rPr>
              <a:t>-</a:t>
            </a:r>
            <a:r>
              <a:rPr sz="3700" i="1" spc="-475" dirty="0">
                <a:latin typeface="Verdana"/>
                <a:cs typeface="Verdana"/>
              </a:rPr>
              <a:t> </a:t>
            </a:r>
            <a:r>
              <a:rPr sz="3700" spc="40" dirty="0">
                <a:latin typeface="Calibri"/>
                <a:cs typeface="Calibri"/>
              </a:rPr>
              <a:t>E</a:t>
            </a:r>
            <a:r>
              <a:rPr sz="3700" spc="40" dirty="0">
                <a:latin typeface="Tahoma"/>
                <a:cs typeface="Tahoma"/>
              </a:rPr>
              <a:t>[</a:t>
            </a:r>
            <a:r>
              <a:rPr sz="3700" spc="40" dirty="0">
                <a:latin typeface="Calibri"/>
                <a:cs typeface="Calibri"/>
              </a:rPr>
              <a:t>X</a:t>
            </a:r>
            <a:r>
              <a:rPr sz="3700" spc="40" dirty="0">
                <a:latin typeface="Tahoma"/>
                <a:cs typeface="Tahoma"/>
              </a:rPr>
              <a:t>])</a:t>
            </a:r>
            <a:r>
              <a:rPr sz="3825" spc="60" baseline="32679" dirty="0">
                <a:latin typeface="Calibri"/>
                <a:cs typeface="Calibri"/>
              </a:rPr>
              <a:t>2</a:t>
            </a:r>
            <a:r>
              <a:rPr sz="3700" spc="40" dirty="0">
                <a:latin typeface="Tahoma"/>
                <a:cs typeface="Tahoma"/>
              </a:rPr>
              <a:t>]</a:t>
            </a:r>
            <a:endParaRPr sz="3700">
              <a:latin typeface="Tahoma"/>
              <a:cs typeface="Tahoma"/>
            </a:endParaRPr>
          </a:p>
          <a:p>
            <a:pPr marL="59690">
              <a:lnSpc>
                <a:spcPct val="100000"/>
              </a:lnSpc>
              <a:spcBef>
                <a:spcPts val="5095"/>
              </a:spcBef>
              <a:tabLst>
                <a:tab pos="3364229" algn="l"/>
              </a:tabLst>
            </a:pPr>
            <a:r>
              <a:rPr sz="3700" spc="345" dirty="0">
                <a:latin typeface="Calibri"/>
                <a:cs typeface="Calibri"/>
              </a:rPr>
              <a:t>Cov</a:t>
            </a:r>
            <a:r>
              <a:rPr sz="3700" spc="345" dirty="0">
                <a:latin typeface="Tahoma"/>
                <a:cs typeface="Tahoma"/>
              </a:rPr>
              <a:t>(</a:t>
            </a:r>
            <a:r>
              <a:rPr sz="3700" spc="345" dirty="0">
                <a:latin typeface="Calibri"/>
                <a:cs typeface="Calibri"/>
              </a:rPr>
              <a:t>X</a:t>
            </a:r>
            <a:r>
              <a:rPr sz="3700" i="1" spc="345" dirty="0">
                <a:latin typeface="Arial"/>
                <a:cs typeface="Arial"/>
              </a:rPr>
              <a:t>,</a:t>
            </a:r>
            <a:r>
              <a:rPr sz="3700" i="1" spc="-409" dirty="0">
                <a:latin typeface="Arial"/>
                <a:cs typeface="Arial"/>
              </a:rPr>
              <a:t> </a:t>
            </a:r>
            <a:r>
              <a:rPr sz="3700" spc="250" dirty="0">
                <a:latin typeface="Calibri"/>
                <a:cs typeface="Calibri"/>
              </a:rPr>
              <a:t>Y</a:t>
            </a:r>
            <a:r>
              <a:rPr sz="3700" spc="250" dirty="0">
                <a:latin typeface="Tahoma"/>
                <a:cs typeface="Tahoma"/>
              </a:rPr>
              <a:t>)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160" dirty="0">
                <a:latin typeface="Tahoma"/>
                <a:cs typeface="Tahoma"/>
              </a:rPr>
              <a:t>=</a:t>
            </a:r>
            <a:r>
              <a:rPr sz="3700" spc="-125" dirty="0">
                <a:latin typeface="Tahoma"/>
                <a:cs typeface="Tahoma"/>
              </a:rPr>
              <a:t> </a:t>
            </a:r>
            <a:r>
              <a:rPr sz="3700" spc="-50" dirty="0">
                <a:latin typeface="Arial"/>
                <a:cs typeface="Arial"/>
              </a:rPr>
              <a:t>E</a:t>
            </a:r>
            <a:r>
              <a:rPr sz="3700" dirty="0">
                <a:latin typeface="Arial"/>
                <a:cs typeface="Arial"/>
              </a:rPr>
              <a:t>	</a:t>
            </a:r>
            <a:r>
              <a:rPr sz="3700" spc="285" dirty="0">
                <a:latin typeface="Tahoma"/>
                <a:cs typeface="Tahoma"/>
              </a:rPr>
              <a:t>(</a:t>
            </a:r>
            <a:r>
              <a:rPr sz="3700" spc="285" dirty="0">
                <a:latin typeface="Calibri"/>
                <a:cs typeface="Calibri"/>
              </a:rPr>
              <a:t>X</a:t>
            </a:r>
            <a:r>
              <a:rPr sz="3700" spc="45" dirty="0">
                <a:latin typeface="Calibri"/>
                <a:cs typeface="Calibri"/>
              </a:rPr>
              <a:t> </a:t>
            </a:r>
            <a:r>
              <a:rPr sz="3700" i="1" spc="1175" dirty="0">
                <a:latin typeface="Verdana"/>
                <a:cs typeface="Verdana"/>
              </a:rPr>
              <a:t>-</a:t>
            </a:r>
            <a:r>
              <a:rPr sz="3700" i="1" spc="-420" dirty="0">
                <a:latin typeface="Verdana"/>
                <a:cs typeface="Verdana"/>
              </a:rPr>
              <a:t> </a:t>
            </a:r>
            <a:r>
              <a:rPr sz="3700" dirty="0">
                <a:latin typeface="Arial"/>
                <a:cs typeface="Arial"/>
              </a:rPr>
              <a:t>E</a:t>
            </a:r>
            <a:r>
              <a:rPr sz="3700" dirty="0">
                <a:latin typeface="Tahoma"/>
                <a:cs typeface="Tahoma"/>
              </a:rPr>
              <a:t>[</a:t>
            </a:r>
            <a:r>
              <a:rPr sz="3700" dirty="0">
                <a:latin typeface="Calibri"/>
                <a:cs typeface="Calibri"/>
              </a:rPr>
              <a:t>X</a:t>
            </a:r>
            <a:r>
              <a:rPr sz="3700" dirty="0">
                <a:latin typeface="Tahoma"/>
                <a:cs typeface="Tahoma"/>
              </a:rPr>
              <a:t>])(</a:t>
            </a:r>
            <a:r>
              <a:rPr sz="3700" dirty="0">
                <a:latin typeface="Calibri"/>
                <a:cs typeface="Calibri"/>
              </a:rPr>
              <a:t>Y</a:t>
            </a:r>
            <a:r>
              <a:rPr sz="3700" spc="40" dirty="0">
                <a:latin typeface="Calibri"/>
                <a:cs typeface="Calibri"/>
              </a:rPr>
              <a:t> </a:t>
            </a:r>
            <a:r>
              <a:rPr sz="3700" i="1" spc="1175" dirty="0">
                <a:latin typeface="Verdana"/>
                <a:cs typeface="Verdana"/>
              </a:rPr>
              <a:t>-</a:t>
            </a:r>
            <a:r>
              <a:rPr sz="3700" i="1" spc="-415" dirty="0">
                <a:latin typeface="Verdana"/>
                <a:cs typeface="Verdana"/>
              </a:rPr>
              <a:t> </a:t>
            </a:r>
            <a:r>
              <a:rPr sz="3700" spc="-10" dirty="0">
                <a:latin typeface="Arial"/>
                <a:cs typeface="Arial"/>
              </a:rPr>
              <a:t>E</a:t>
            </a:r>
            <a:r>
              <a:rPr sz="3700" spc="-10" dirty="0">
                <a:latin typeface="Tahoma"/>
                <a:cs typeface="Tahoma"/>
              </a:rPr>
              <a:t>[</a:t>
            </a:r>
            <a:r>
              <a:rPr sz="3700" spc="-10" dirty="0">
                <a:latin typeface="Calibri"/>
                <a:cs typeface="Calibri"/>
              </a:rPr>
              <a:t>Y</a:t>
            </a:r>
            <a:r>
              <a:rPr sz="3700" spc="-10" dirty="0">
                <a:latin typeface="Tahoma"/>
                <a:cs typeface="Tahoma"/>
              </a:rPr>
              <a:t>])</a:t>
            </a:r>
            <a:endParaRPr sz="3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5449" y="7769617"/>
            <a:ext cx="2070100" cy="576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600" spc="350" dirty="0">
                <a:latin typeface="Calibri"/>
                <a:cs typeface="Calibri"/>
              </a:rPr>
              <a:t>Cov</a:t>
            </a:r>
            <a:r>
              <a:rPr sz="3600" spc="350" dirty="0">
                <a:latin typeface="Tahoma"/>
                <a:cs typeface="Tahoma"/>
              </a:rPr>
              <a:t>(</a:t>
            </a:r>
            <a:r>
              <a:rPr sz="3600" spc="350" dirty="0">
                <a:latin typeface="Calibri"/>
                <a:cs typeface="Calibri"/>
              </a:rPr>
              <a:t>X</a:t>
            </a:r>
            <a:r>
              <a:rPr sz="3600" i="1" spc="350" dirty="0">
                <a:latin typeface="Arial"/>
                <a:cs typeface="Arial"/>
              </a:rPr>
              <a:t>,</a:t>
            </a:r>
            <a:r>
              <a:rPr sz="3600" i="1" spc="-395" dirty="0">
                <a:latin typeface="Arial"/>
                <a:cs typeface="Arial"/>
              </a:rPr>
              <a:t> </a:t>
            </a:r>
            <a:r>
              <a:rPr sz="3600" spc="215" dirty="0">
                <a:latin typeface="Calibri"/>
                <a:cs typeface="Calibri"/>
              </a:rPr>
              <a:t>Y</a:t>
            </a:r>
            <a:r>
              <a:rPr sz="3600" spc="215" dirty="0">
                <a:latin typeface="Tahoma"/>
                <a:cs typeface="Tahoma"/>
              </a:rPr>
              <a:t>)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38149" y="8436677"/>
            <a:ext cx="2044700" cy="0"/>
          </a:xfrm>
          <a:custGeom>
            <a:avLst/>
            <a:gdLst/>
            <a:ahLst/>
            <a:cxnLst/>
            <a:rect l="l" t="t" r="r" b="b"/>
            <a:pathLst>
              <a:path w="2044700">
                <a:moveTo>
                  <a:pt x="0" y="0"/>
                </a:moveTo>
                <a:lnTo>
                  <a:pt x="2044670" y="0"/>
                </a:lnTo>
              </a:path>
            </a:pathLst>
          </a:custGeom>
          <a:ln w="18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55215" y="8394813"/>
            <a:ext cx="988060" cy="576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3600" i="1" spc="-715" dirty="0">
                <a:latin typeface="Verdana"/>
                <a:cs typeface="Verdana"/>
              </a:rPr>
              <a:t>&lt;J</a:t>
            </a:r>
            <a:r>
              <a:rPr sz="3750" spc="-1072" baseline="-12222" dirty="0">
                <a:latin typeface="Calibri"/>
                <a:cs typeface="Calibri"/>
              </a:rPr>
              <a:t>x</a:t>
            </a:r>
            <a:r>
              <a:rPr sz="3600" i="1" spc="-715" dirty="0">
                <a:latin typeface="Verdana"/>
                <a:cs typeface="Verdana"/>
              </a:rPr>
              <a:t>&lt;J</a:t>
            </a:r>
            <a:r>
              <a:rPr sz="3750" spc="-1072" baseline="-12222" dirty="0">
                <a:latin typeface="Calibri"/>
                <a:cs typeface="Calibri"/>
              </a:rPr>
              <a:t>y</a:t>
            </a:r>
            <a:endParaRPr sz="3750" baseline="-12222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55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85"/>
              </a:spcBef>
            </a:pPr>
            <a:r>
              <a:rPr spc="155" dirty="0"/>
              <a:t>56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5618" rIns="0" bIns="0" rtlCol="0">
            <a:spAutoFit/>
          </a:bodyPr>
          <a:lstStyle/>
          <a:p>
            <a:pPr marL="1591945">
              <a:lnSpc>
                <a:spcPct val="100000"/>
              </a:lnSpc>
              <a:spcBef>
                <a:spcPts val="105"/>
              </a:spcBef>
            </a:pPr>
            <a:r>
              <a:rPr spc="994" dirty="0"/>
              <a:t>Further</a:t>
            </a:r>
            <a:r>
              <a:rPr spc="459" dirty="0"/>
              <a:t> </a:t>
            </a:r>
            <a:r>
              <a:rPr spc="1190" dirty="0"/>
              <a:t>Reading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2755" indent="-389255">
              <a:lnSpc>
                <a:spcPct val="100000"/>
              </a:lnSpc>
              <a:spcBef>
                <a:spcPts val="105"/>
              </a:spcBef>
              <a:buSzPct val="144642"/>
              <a:buChar char="•"/>
              <a:tabLst>
                <a:tab pos="452755" algn="l"/>
              </a:tabLst>
            </a:pPr>
            <a:r>
              <a:rPr sz="2800" spc="335" dirty="0"/>
              <a:t>Prologue</a:t>
            </a:r>
            <a:r>
              <a:rPr sz="2800" spc="150" dirty="0"/>
              <a:t> </a:t>
            </a:r>
            <a:r>
              <a:rPr sz="2800" spc="225" dirty="0"/>
              <a:t>to</a:t>
            </a:r>
            <a:r>
              <a:rPr sz="2800" spc="155" dirty="0"/>
              <a:t> </a:t>
            </a:r>
            <a:r>
              <a:rPr sz="2800" spc="285" dirty="0"/>
              <a:t>“The</a:t>
            </a:r>
            <a:r>
              <a:rPr sz="2800" spc="155" dirty="0"/>
              <a:t> </a:t>
            </a:r>
            <a:r>
              <a:rPr sz="2800" spc="250" dirty="0"/>
              <a:t>Master</a:t>
            </a:r>
            <a:r>
              <a:rPr sz="2800" spc="155" dirty="0"/>
              <a:t> </a:t>
            </a:r>
            <a:r>
              <a:rPr sz="2800" spc="290" dirty="0"/>
              <a:t>Algorithm”</a:t>
            </a:r>
            <a:endParaRPr sz="2800"/>
          </a:p>
          <a:p>
            <a:pPr marL="452755">
              <a:lnSpc>
                <a:spcPct val="100000"/>
              </a:lnSpc>
              <a:spcBef>
                <a:spcPts val="60"/>
              </a:spcBef>
            </a:pPr>
            <a:r>
              <a:rPr sz="2300" u="sng" spc="220" dirty="0">
                <a:uFill>
                  <a:solidFill>
                    <a:srgbClr val="000000"/>
                  </a:solidFill>
                </a:uFill>
              </a:rPr>
              <a:t>http://homes.cs.washington.edu/~pedrod/Prologue.pdf</a:t>
            </a:r>
            <a:endParaRPr sz="2300"/>
          </a:p>
          <a:p>
            <a:pPr>
              <a:lnSpc>
                <a:spcPct val="100000"/>
              </a:lnSpc>
            </a:pPr>
            <a:endParaRPr sz="3300"/>
          </a:p>
          <a:p>
            <a:pPr marL="452755" indent="-389255">
              <a:lnSpc>
                <a:spcPct val="100000"/>
              </a:lnSpc>
              <a:buSzPct val="144642"/>
              <a:buChar char="•"/>
              <a:tabLst>
                <a:tab pos="452755" algn="l"/>
              </a:tabLst>
            </a:pPr>
            <a:r>
              <a:rPr sz="2800" spc="295" dirty="0"/>
              <a:t>Ch.</a:t>
            </a:r>
            <a:r>
              <a:rPr sz="2800" spc="145" dirty="0"/>
              <a:t> </a:t>
            </a:r>
            <a:r>
              <a:rPr sz="2800" spc="-355" dirty="0"/>
              <a:t>1</a:t>
            </a:r>
            <a:r>
              <a:rPr sz="2800" spc="150" dirty="0"/>
              <a:t> </a:t>
            </a:r>
            <a:r>
              <a:rPr sz="2800" spc="215" dirty="0"/>
              <a:t>of</a:t>
            </a:r>
            <a:r>
              <a:rPr sz="2800" spc="145" dirty="0"/>
              <a:t> </a:t>
            </a:r>
            <a:r>
              <a:rPr sz="2800" spc="290" dirty="0"/>
              <a:t>Hastie</a:t>
            </a:r>
            <a:r>
              <a:rPr sz="2800" spc="150" dirty="0"/>
              <a:t> </a:t>
            </a:r>
            <a:r>
              <a:rPr sz="2800" spc="270" dirty="0"/>
              <a:t>et</a:t>
            </a:r>
            <a:r>
              <a:rPr sz="2800" spc="145" dirty="0"/>
              <a:t> </a:t>
            </a:r>
            <a:r>
              <a:rPr sz="2800" spc="95" dirty="0"/>
              <a:t>al.</a:t>
            </a:r>
            <a:endParaRPr sz="2800"/>
          </a:p>
          <a:p>
            <a:pPr marL="452755" indent="-389255">
              <a:lnSpc>
                <a:spcPct val="100000"/>
              </a:lnSpc>
              <a:spcBef>
                <a:spcPts val="4050"/>
              </a:spcBef>
              <a:buSzPct val="144642"/>
              <a:buChar char="•"/>
              <a:tabLst>
                <a:tab pos="452755" algn="l"/>
              </a:tabLst>
            </a:pPr>
            <a:r>
              <a:rPr sz="2800" spc="280" dirty="0"/>
              <a:t>Math</a:t>
            </a:r>
            <a:r>
              <a:rPr sz="2800" spc="150" dirty="0"/>
              <a:t> </a:t>
            </a:r>
            <a:r>
              <a:rPr sz="2800" spc="275" dirty="0"/>
              <a:t>Preparation</a:t>
            </a:r>
            <a:endParaRPr sz="2800"/>
          </a:p>
          <a:p>
            <a:pPr marL="819150" lvl="1" indent="-389255">
              <a:lnSpc>
                <a:spcPct val="100000"/>
              </a:lnSpc>
              <a:spcBef>
                <a:spcPts val="4045"/>
              </a:spcBef>
              <a:buSzPct val="144642"/>
              <a:buChar char="•"/>
              <a:tabLst>
                <a:tab pos="819150" algn="l"/>
              </a:tabLst>
            </a:pPr>
            <a:r>
              <a:rPr sz="2800" b="1" spc="280" dirty="0">
                <a:latin typeface="Calibri"/>
                <a:cs typeface="Calibri"/>
              </a:rPr>
              <a:t>Ch.2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215" dirty="0">
                <a:latin typeface="Calibri"/>
                <a:cs typeface="Calibri"/>
              </a:rPr>
              <a:t>of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285" dirty="0">
                <a:latin typeface="Calibri"/>
                <a:cs typeface="Calibri"/>
              </a:rPr>
              <a:t>Pattern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40" dirty="0">
                <a:latin typeface="Calibri"/>
                <a:cs typeface="Calibri"/>
              </a:rPr>
              <a:t>Recognition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80" dirty="0">
                <a:latin typeface="Calibri"/>
                <a:cs typeface="Calibri"/>
              </a:rPr>
              <a:t>and</a:t>
            </a:r>
            <a:r>
              <a:rPr sz="2800" b="1" spc="155" dirty="0">
                <a:latin typeface="Calibri"/>
                <a:cs typeface="Calibri"/>
              </a:rPr>
              <a:t> </a:t>
            </a:r>
            <a:r>
              <a:rPr sz="2800" b="1" spc="325" dirty="0">
                <a:latin typeface="Calibri"/>
                <a:cs typeface="Calibri"/>
              </a:rPr>
              <a:t>Machine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50" dirty="0">
                <a:latin typeface="Calibri"/>
                <a:cs typeface="Calibri"/>
              </a:rPr>
              <a:t>Learning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285" dirty="0">
                <a:latin typeface="Calibri"/>
                <a:cs typeface="Calibri"/>
              </a:rPr>
              <a:t>[PRML]</a:t>
            </a:r>
            <a:endParaRPr sz="2800">
              <a:latin typeface="Calibri"/>
              <a:cs typeface="Calibri"/>
            </a:endParaRPr>
          </a:p>
          <a:p>
            <a:pPr marL="819150" lvl="1" indent="-389255">
              <a:lnSpc>
                <a:spcPct val="100000"/>
              </a:lnSpc>
              <a:spcBef>
                <a:spcPts val="4045"/>
              </a:spcBef>
              <a:buSzPct val="144642"/>
              <a:buChar char="•"/>
              <a:tabLst>
                <a:tab pos="819150" algn="l"/>
              </a:tabLst>
            </a:pPr>
            <a:r>
              <a:rPr sz="2800" b="1" spc="250" dirty="0">
                <a:latin typeface="Calibri"/>
                <a:cs typeface="Calibri"/>
              </a:rPr>
              <a:t>Ch.2-</a:t>
            </a:r>
            <a:r>
              <a:rPr sz="2800" b="1" spc="210" dirty="0">
                <a:latin typeface="Calibri"/>
                <a:cs typeface="Calibri"/>
              </a:rPr>
              <a:t>3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215" dirty="0">
                <a:latin typeface="Calibri"/>
                <a:cs typeface="Calibri"/>
              </a:rPr>
              <a:t>of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409" dirty="0">
                <a:latin typeface="Calibri"/>
                <a:cs typeface="Calibri"/>
              </a:rPr>
              <a:t>Deep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50" dirty="0">
                <a:latin typeface="Calibri"/>
                <a:cs typeface="Calibri"/>
              </a:rPr>
              <a:t>Learning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275" dirty="0">
                <a:latin typeface="Calibri"/>
                <a:cs typeface="Calibri"/>
              </a:rPr>
              <a:t>[DL]</a:t>
            </a:r>
            <a:endParaRPr sz="2800">
              <a:latin typeface="Calibri"/>
              <a:cs typeface="Calibri"/>
            </a:endParaRPr>
          </a:p>
          <a:p>
            <a:pPr marL="819150" lvl="1" indent="-389255">
              <a:lnSpc>
                <a:spcPct val="100000"/>
              </a:lnSpc>
              <a:spcBef>
                <a:spcPts val="4050"/>
              </a:spcBef>
              <a:buSzPct val="144642"/>
              <a:buChar char="•"/>
              <a:tabLst>
                <a:tab pos="819150" algn="l"/>
              </a:tabLst>
            </a:pPr>
            <a:r>
              <a:rPr sz="2800" b="1" spc="285" dirty="0">
                <a:latin typeface="Calibri"/>
                <a:cs typeface="Calibri"/>
              </a:rPr>
              <a:t>Slightly</a:t>
            </a:r>
            <a:r>
              <a:rPr sz="2800" b="1" spc="145" dirty="0">
                <a:latin typeface="Calibri"/>
                <a:cs typeface="Calibri"/>
              </a:rPr>
              <a:t> </a:t>
            </a:r>
            <a:r>
              <a:rPr sz="2800" b="1" spc="360" dirty="0">
                <a:latin typeface="Calibri"/>
                <a:cs typeface="Calibri"/>
              </a:rPr>
              <a:t>more</a:t>
            </a:r>
            <a:r>
              <a:rPr sz="2800" b="1" spc="150" dirty="0">
                <a:latin typeface="Calibri"/>
                <a:cs typeface="Calibri"/>
              </a:rPr>
              <a:t> </a:t>
            </a:r>
            <a:r>
              <a:rPr sz="2800" b="1" spc="300" dirty="0">
                <a:latin typeface="Calibri"/>
                <a:cs typeface="Calibri"/>
              </a:rPr>
              <a:t>advanced:</a:t>
            </a:r>
            <a:endParaRPr sz="2800">
              <a:latin typeface="Calibri"/>
              <a:cs typeface="Calibri"/>
            </a:endParaRPr>
          </a:p>
          <a:p>
            <a:pPr marL="817244" marR="1196340">
              <a:lnSpc>
                <a:spcPct val="267400"/>
              </a:lnSpc>
              <a:spcBef>
                <a:spcPts val="40"/>
              </a:spcBef>
            </a:pPr>
            <a:r>
              <a:rPr sz="2000" u="sng" spc="160" dirty="0">
                <a:uFill>
                  <a:solidFill>
                    <a:srgbClr val="000000"/>
                  </a:solidFill>
                </a:uFill>
              </a:rPr>
              <a:t>http://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  <a:hlinkClick r:id="rId2"/>
              </a:rPr>
              <a:t>www.cs.mcgill.ca/~dprecup/courses/ML/Materials/prob-</a:t>
            </a:r>
            <a:r>
              <a:rPr sz="2000" u="sng" spc="165" dirty="0">
                <a:uFill>
                  <a:solidFill>
                    <a:srgbClr val="000000"/>
                  </a:solidFill>
                </a:uFill>
                <a:hlinkClick r:id="rId2"/>
              </a:rPr>
              <a:t>review.pdf</a:t>
            </a:r>
            <a:r>
              <a:rPr sz="2000" spc="165" dirty="0"/>
              <a:t> 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</a:rPr>
              <a:t>http://</a:t>
            </a:r>
            <a:r>
              <a:rPr sz="2000" u="sng" spc="160" dirty="0">
                <a:uFill>
                  <a:solidFill>
                    <a:srgbClr val="000000"/>
                  </a:solidFill>
                </a:uFill>
                <a:hlinkClick r:id="rId3"/>
              </a:rPr>
              <a:t>www.cs.mcgill.ca/~dprecup/courses/ML/Materials/linalg-</a:t>
            </a:r>
            <a:r>
              <a:rPr sz="2000" u="sng" spc="165" dirty="0">
                <a:uFill>
                  <a:solidFill>
                    <a:srgbClr val="000000"/>
                  </a:solidFill>
                </a:uFill>
                <a:hlinkClick r:id="rId3"/>
              </a:rPr>
              <a:t>review.pdf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02" y="5036590"/>
            <a:ext cx="11397615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400" spc="1055" dirty="0"/>
              <a:t>What</a:t>
            </a:r>
            <a:r>
              <a:rPr sz="7400" spc="375" dirty="0"/>
              <a:t> </a:t>
            </a:r>
            <a:r>
              <a:rPr sz="7400" spc="595" dirty="0"/>
              <a:t>is</a:t>
            </a:r>
            <a:r>
              <a:rPr sz="7400" spc="380" dirty="0"/>
              <a:t> </a:t>
            </a:r>
            <a:r>
              <a:rPr sz="7400" spc="840" dirty="0"/>
              <a:t>the</a:t>
            </a:r>
            <a:r>
              <a:rPr sz="7400" spc="380" dirty="0"/>
              <a:t> </a:t>
            </a:r>
            <a:r>
              <a:rPr sz="7400" spc="869" dirty="0"/>
              <a:t>goal</a:t>
            </a:r>
            <a:r>
              <a:rPr sz="7400" spc="380" dirty="0"/>
              <a:t> </a:t>
            </a:r>
            <a:r>
              <a:rPr sz="7400" spc="600" dirty="0"/>
              <a:t>of</a:t>
            </a:r>
            <a:r>
              <a:rPr sz="7400" spc="380" dirty="0"/>
              <a:t> </a:t>
            </a:r>
            <a:r>
              <a:rPr sz="7400" spc="665" dirty="0"/>
              <a:t>ML?</a:t>
            </a:r>
            <a:endParaRPr sz="7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20" dirty="0"/>
              <a:t>8</a:t>
            </a:fld>
            <a:endParaRPr spc="2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38162" y="2467915"/>
            <a:ext cx="13247369" cy="6050915"/>
          </a:xfrm>
          <a:prstGeom prst="rect">
            <a:avLst/>
          </a:prstGeom>
        </p:spPr>
        <p:txBody>
          <a:bodyPr vert="horz" wrap="square" lIns="0" tIns="315595" rIns="0" bIns="0" rtlCol="0">
            <a:spAutoFit/>
          </a:bodyPr>
          <a:lstStyle/>
          <a:p>
            <a:pPr marL="518795" indent="-480695">
              <a:lnSpc>
                <a:spcPct val="100000"/>
              </a:lnSpc>
              <a:spcBef>
                <a:spcPts val="2485"/>
              </a:spcBef>
              <a:buSzPct val="144927"/>
              <a:buChar char="•"/>
              <a:tabLst>
                <a:tab pos="518795" algn="l"/>
              </a:tabLst>
            </a:pPr>
            <a:r>
              <a:rPr sz="3450" b="1" spc="500" dirty="0">
                <a:latin typeface="Calibri"/>
                <a:cs typeface="Calibri"/>
              </a:rPr>
              <a:t>A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10" dirty="0">
                <a:latin typeface="Calibri"/>
                <a:cs typeface="Calibri"/>
              </a:rPr>
              <a:t>bit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05" dirty="0">
                <a:latin typeface="Calibri"/>
                <a:cs typeface="Calibri"/>
              </a:rPr>
              <a:t>historical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65" dirty="0">
                <a:latin typeface="Calibri"/>
                <a:cs typeface="Calibri"/>
              </a:rPr>
              <a:t>context</a:t>
            </a:r>
            <a:endParaRPr sz="3450">
              <a:latin typeface="Calibri"/>
              <a:cs typeface="Calibri"/>
            </a:endParaRPr>
          </a:p>
          <a:p>
            <a:pPr marL="885190" lvl="1" indent="-480695">
              <a:lnSpc>
                <a:spcPct val="100000"/>
              </a:lnSpc>
              <a:spcBef>
                <a:spcPts val="5020"/>
              </a:spcBef>
              <a:buSzPct val="144927"/>
              <a:buChar char="•"/>
              <a:tabLst>
                <a:tab pos="885190" algn="l"/>
              </a:tabLst>
            </a:pPr>
            <a:r>
              <a:rPr sz="3450" b="1" spc="570" dirty="0">
                <a:latin typeface="Calibri"/>
                <a:cs typeface="Calibri"/>
              </a:rPr>
              <a:t>When</a:t>
            </a:r>
            <a:r>
              <a:rPr sz="3450" b="1" spc="180" dirty="0">
                <a:latin typeface="Calibri"/>
                <a:cs typeface="Calibri"/>
              </a:rPr>
              <a:t> I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45" dirty="0">
                <a:latin typeface="Calibri"/>
                <a:cs typeface="Calibri"/>
              </a:rPr>
              <a:t>started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565" dirty="0">
                <a:latin typeface="Calibri"/>
                <a:cs typeface="Calibri"/>
              </a:rPr>
              <a:t>my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625" dirty="0">
                <a:latin typeface="Calibri"/>
                <a:cs typeface="Calibri"/>
              </a:rPr>
              <a:t>PhD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very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75" dirty="0">
                <a:latin typeface="Calibri"/>
                <a:cs typeface="Calibri"/>
              </a:rPr>
              <a:t>few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in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45" dirty="0">
                <a:latin typeface="Calibri"/>
                <a:cs typeface="Calibri"/>
              </a:rPr>
              <a:t>ML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65" dirty="0">
                <a:latin typeface="Calibri"/>
                <a:cs typeface="Calibri"/>
              </a:rPr>
              <a:t>talked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about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05" dirty="0">
                <a:latin typeface="Calibri"/>
                <a:cs typeface="Calibri"/>
              </a:rPr>
              <a:t>AI</a:t>
            </a:r>
            <a:endParaRPr sz="3450">
              <a:latin typeface="Calibri"/>
              <a:cs typeface="Calibri"/>
            </a:endParaRPr>
          </a:p>
          <a:p>
            <a:pPr marL="885190" lvl="1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885190" algn="l"/>
              </a:tabLst>
            </a:pPr>
            <a:r>
              <a:rPr sz="3450" b="1" spc="450" dirty="0">
                <a:latin typeface="Calibri"/>
                <a:cs typeface="Calibri"/>
              </a:rPr>
              <a:t>Recent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45" dirty="0">
                <a:latin typeface="Calibri"/>
                <a:cs typeface="Calibri"/>
              </a:rPr>
              <a:t>ML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90" dirty="0">
                <a:latin typeface="Calibri"/>
                <a:cs typeface="Calibri"/>
              </a:rPr>
              <a:t>makes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progress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toward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200" dirty="0">
                <a:latin typeface="Calibri"/>
                <a:cs typeface="Calibri"/>
              </a:rPr>
              <a:t>“AI</a:t>
            </a:r>
            <a:r>
              <a:rPr sz="3450" b="1" spc="180" dirty="0">
                <a:latin typeface="Calibri"/>
                <a:cs typeface="Calibri"/>
              </a:rPr>
              <a:t> </a:t>
            </a:r>
            <a:r>
              <a:rPr sz="3450" b="1" spc="320" dirty="0">
                <a:latin typeface="Calibri"/>
                <a:cs typeface="Calibri"/>
              </a:rPr>
              <a:t>tasks”</a:t>
            </a:r>
            <a:endParaRPr sz="3450">
              <a:latin typeface="Calibri"/>
              <a:cs typeface="Calibri"/>
            </a:endParaRPr>
          </a:p>
          <a:p>
            <a:pPr marL="1251585" lvl="2" indent="-480695">
              <a:lnSpc>
                <a:spcPct val="100000"/>
              </a:lnSpc>
              <a:spcBef>
                <a:spcPts val="5015"/>
              </a:spcBef>
              <a:buSzPct val="144927"/>
              <a:buChar char="•"/>
              <a:tabLst>
                <a:tab pos="1251585" algn="l"/>
              </a:tabLst>
            </a:pPr>
            <a:r>
              <a:rPr sz="3450" b="1" spc="450" dirty="0">
                <a:latin typeface="Calibri"/>
                <a:cs typeface="Calibri"/>
              </a:rPr>
              <a:t>Examples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275" dirty="0">
                <a:latin typeface="Calibri"/>
                <a:cs typeface="Calibri"/>
              </a:rPr>
              <a:t>of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30" dirty="0">
                <a:latin typeface="Calibri"/>
                <a:cs typeface="Calibri"/>
              </a:rPr>
              <a:t>AI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00" dirty="0">
                <a:latin typeface="Calibri"/>
                <a:cs typeface="Calibri"/>
              </a:rPr>
              <a:t>tasks: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95" dirty="0">
                <a:latin typeface="Calibri"/>
                <a:cs typeface="Calibri"/>
              </a:rPr>
              <a:t>translation,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380" dirty="0">
                <a:latin typeface="Calibri"/>
                <a:cs typeface="Calibri"/>
              </a:rPr>
              <a:t>object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70" dirty="0">
                <a:latin typeface="Calibri"/>
                <a:cs typeface="Calibri"/>
              </a:rPr>
              <a:t>recognition</a:t>
            </a:r>
            <a:endParaRPr sz="3450">
              <a:latin typeface="Calibri"/>
              <a:cs typeface="Calibri"/>
            </a:endParaRPr>
          </a:p>
          <a:p>
            <a:pPr marL="1251585" marR="629285" lvl="2" indent="-481330">
              <a:lnSpc>
                <a:spcPct val="103600"/>
              </a:lnSpc>
              <a:spcBef>
                <a:spcPts val="4870"/>
              </a:spcBef>
              <a:buSzPct val="144927"/>
              <a:buChar char="•"/>
              <a:tabLst>
                <a:tab pos="1251585" algn="l"/>
              </a:tabLst>
            </a:pPr>
            <a:r>
              <a:rPr sz="3450" b="1" spc="345" dirty="0">
                <a:latin typeface="Calibri"/>
                <a:cs typeface="Calibri"/>
              </a:rPr>
              <a:t>In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that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10" dirty="0">
                <a:latin typeface="Calibri"/>
                <a:cs typeface="Calibri"/>
              </a:rPr>
              <a:t>context: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create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machine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with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500" dirty="0">
                <a:latin typeface="Calibri"/>
                <a:cs typeface="Calibri"/>
              </a:rPr>
              <a:t>human-</a:t>
            </a:r>
            <a:r>
              <a:rPr sz="3450" b="1" spc="290" dirty="0">
                <a:latin typeface="Calibri"/>
                <a:cs typeface="Calibri"/>
              </a:rPr>
              <a:t>like </a:t>
            </a:r>
            <a:r>
              <a:rPr sz="3450" b="1" spc="370" dirty="0">
                <a:latin typeface="Calibri"/>
                <a:cs typeface="Calibri"/>
              </a:rPr>
              <a:t>capacities?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Or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0" dirty="0">
                <a:latin typeface="Calibri"/>
                <a:cs typeface="Calibri"/>
              </a:rPr>
              <a:t>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machine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that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can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95" dirty="0">
                <a:latin typeface="Calibri"/>
                <a:cs typeface="Calibri"/>
              </a:rPr>
              <a:t>help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80" dirty="0">
                <a:latin typeface="Calibri"/>
                <a:cs typeface="Calibri"/>
              </a:rPr>
              <a:t>humans?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220" dirty="0"/>
              <a:t>9</a:t>
            </a:fld>
            <a:endParaRPr spc="22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185" dirty="0"/>
              <a:t>Laurent</a:t>
            </a:r>
            <a:r>
              <a:rPr spc="85" dirty="0"/>
              <a:t> </a:t>
            </a:r>
            <a:r>
              <a:rPr spc="170" dirty="0"/>
              <a:t>Charlin</a:t>
            </a:r>
            <a:r>
              <a:rPr spc="85" dirty="0"/>
              <a:t> </a:t>
            </a:r>
            <a:r>
              <a:rPr spc="170" dirty="0"/>
              <a:t>—</a:t>
            </a:r>
            <a:r>
              <a:rPr spc="90" dirty="0"/>
              <a:t> </a:t>
            </a:r>
            <a:r>
              <a:rPr spc="165" dirty="0"/>
              <a:t>60629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663562" y="4204006"/>
            <a:ext cx="11951970" cy="2879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3395" indent="-480695">
              <a:lnSpc>
                <a:spcPct val="100000"/>
              </a:lnSpc>
              <a:spcBef>
                <a:spcPts val="110"/>
              </a:spcBef>
              <a:buSzPct val="144927"/>
              <a:buChar char="•"/>
              <a:tabLst>
                <a:tab pos="493395" algn="l"/>
              </a:tabLst>
            </a:pPr>
            <a:r>
              <a:rPr sz="3450" b="1" spc="325" dirty="0">
                <a:latin typeface="Calibri"/>
                <a:cs typeface="Calibri"/>
              </a:rPr>
              <a:t>My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40" dirty="0">
                <a:latin typeface="Calibri"/>
                <a:cs typeface="Calibri"/>
              </a:rPr>
              <a:t>(imperfect)</a:t>
            </a:r>
            <a:r>
              <a:rPr sz="3450" b="1" spc="195" dirty="0">
                <a:latin typeface="Calibri"/>
                <a:cs typeface="Calibri"/>
              </a:rPr>
              <a:t> </a:t>
            </a:r>
            <a:r>
              <a:rPr sz="3450" b="1" spc="265" dirty="0">
                <a:latin typeface="Calibri"/>
                <a:cs typeface="Calibri"/>
              </a:rPr>
              <a:t>view:</a:t>
            </a:r>
            <a:endParaRPr sz="3450">
              <a:latin typeface="Calibri"/>
              <a:cs typeface="Calibri"/>
            </a:endParaRPr>
          </a:p>
          <a:p>
            <a:pPr marL="766445" marR="5080">
              <a:lnSpc>
                <a:spcPct val="221200"/>
              </a:lnSpc>
            </a:pPr>
            <a:r>
              <a:rPr sz="3450" b="1" spc="425" dirty="0">
                <a:latin typeface="Calibri"/>
                <a:cs typeface="Calibri"/>
              </a:rPr>
              <a:t>Understand</a:t>
            </a:r>
            <a:r>
              <a:rPr sz="3450" b="1" spc="175" dirty="0">
                <a:latin typeface="Calibri"/>
                <a:cs typeface="Calibri"/>
              </a:rPr>
              <a:t> </a:t>
            </a:r>
            <a:r>
              <a:rPr sz="3450" b="1" spc="385" dirty="0">
                <a:latin typeface="Calibri"/>
                <a:cs typeface="Calibri"/>
              </a:rPr>
              <a:t>data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through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predictive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430" dirty="0">
                <a:latin typeface="Calibri"/>
                <a:cs typeface="Calibri"/>
              </a:rPr>
              <a:t>models </a:t>
            </a:r>
            <a:r>
              <a:rPr sz="3450" b="1" spc="425" dirty="0">
                <a:latin typeface="Calibri"/>
                <a:cs typeface="Calibri"/>
              </a:rPr>
              <a:t>Understand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05" dirty="0">
                <a:latin typeface="Calibri"/>
                <a:cs typeface="Calibri"/>
              </a:rPr>
              <a:t>the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355" dirty="0">
                <a:latin typeface="Calibri"/>
                <a:cs typeface="Calibri"/>
              </a:rPr>
              <a:t>world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40" dirty="0">
                <a:latin typeface="Calibri"/>
                <a:cs typeface="Calibri"/>
              </a:rPr>
              <a:t>through</a:t>
            </a:r>
            <a:r>
              <a:rPr sz="3450" b="1" spc="190" dirty="0">
                <a:latin typeface="Calibri"/>
                <a:cs typeface="Calibri"/>
              </a:rPr>
              <a:t> </a:t>
            </a:r>
            <a:r>
              <a:rPr sz="3450" b="1" spc="350" dirty="0">
                <a:latin typeface="Calibri"/>
                <a:cs typeface="Calibri"/>
              </a:rPr>
              <a:t>predictive</a:t>
            </a:r>
            <a:r>
              <a:rPr sz="3450" b="1" spc="185" dirty="0">
                <a:latin typeface="Calibri"/>
                <a:cs typeface="Calibri"/>
              </a:rPr>
              <a:t> </a:t>
            </a:r>
            <a:r>
              <a:rPr sz="3450" b="1" spc="430" dirty="0">
                <a:latin typeface="Calibri"/>
                <a:cs typeface="Calibri"/>
              </a:rPr>
              <a:t>models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2291</Words>
  <Application>Microsoft Macintosh PowerPoint</Application>
  <PresentationFormat>Custom</PresentationFormat>
  <Paragraphs>475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BIZ UDGothic</vt:lpstr>
      <vt:lpstr>Calibri</vt:lpstr>
      <vt:lpstr>Georgia</vt:lpstr>
      <vt:lpstr>Lucida Sans Unicode</vt:lpstr>
      <vt:lpstr>Tahoma</vt:lpstr>
      <vt:lpstr>Times New Roman</vt:lpstr>
      <vt:lpstr>Trajan Pro</vt:lpstr>
      <vt:lpstr>Trebuchet MS</vt:lpstr>
      <vt:lpstr>Verdana</vt:lpstr>
      <vt:lpstr>Office Theme</vt:lpstr>
      <vt:lpstr>Machine Learning I 60629A</vt:lpstr>
      <vt:lpstr>Today</vt:lpstr>
      <vt:lpstr>Machine Learning (ML)</vt:lpstr>
      <vt:lpstr>Data</vt:lpstr>
      <vt:lpstr>PowerPoint Presentation</vt:lpstr>
      <vt:lpstr>“Data analysis, machine learning and data mining are various names given to the practice of statistical inference, depending on the context.”</vt:lpstr>
      <vt:lpstr>What is the goal of ML?</vt:lpstr>
      <vt:lpstr>PowerPoint Presentation</vt:lpstr>
      <vt:lpstr>PowerPoint Presentation</vt:lpstr>
      <vt:lpstr>How does ML relate to other fields</vt:lpstr>
      <vt:lpstr>Historical View</vt:lpstr>
      <vt:lpstr>PowerPoint Presentation</vt:lpstr>
      <vt:lpstr>PowerPoint Presentation</vt:lpstr>
      <vt:lpstr>PowerPoint Presentation</vt:lpstr>
      <vt:lpstr>Applications of ML</vt:lpstr>
      <vt:lpstr>PowerPoint Presentation</vt:lpstr>
      <vt:lpstr>PowerPoint Presentation</vt:lpstr>
      <vt:lpstr>All computer generated</vt:lpstr>
      <vt:lpstr>PowerPoint Presentation</vt:lpstr>
      <vt:lpstr>PowerPoint Presentation</vt:lpstr>
      <vt:lpstr>PowerPoint Presentation</vt:lpstr>
      <vt:lpstr>PowerPoint Presentation</vt:lpstr>
      <vt:lpstr>Generate an image from a text prompt</vt:lpstr>
      <vt:lpstr>Generate an image from a text prompt</vt:lpstr>
      <vt:lpstr>Generate an image from a text prompt</vt:lpstr>
      <vt:lpstr>Stable Diffusion 1.5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for video games</vt:lpstr>
      <vt:lpstr>PowerPoint Presentation</vt:lpstr>
      <vt:lpstr>PowerPoint Presentation</vt:lpstr>
      <vt:lpstr>PowerPoint Presentation</vt:lpstr>
      <vt:lpstr>Course Introduction &amp; Goals</vt:lpstr>
      <vt:lpstr>Logistics</vt:lpstr>
      <vt:lpstr>Flipped Classroom</vt:lpstr>
      <vt:lpstr>Suggestions for navigating a flipped classroom</vt:lpstr>
      <vt:lpstr>Fit with other courses</vt:lpstr>
      <vt:lpstr>Short review of linear algebra, statistics, and probabilities</vt:lpstr>
      <vt:lpstr>PowerPoint Presentation</vt:lpstr>
      <vt:lpstr>Linear algebra</vt:lpstr>
      <vt:lpstr>Indexing notation</vt:lpstr>
      <vt:lpstr>Simple operations</vt:lpstr>
      <vt:lpstr>Simple operations</vt:lpstr>
      <vt:lpstr>Operations</vt:lpstr>
      <vt:lpstr>Inverse</vt:lpstr>
      <vt:lpstr>Norms</vt:lpstr>
      <vt:lpstr>Special matrices &amp; vectors</vt:lpstr>
      <vt:lpstr>PowerPoint Presentation</vt:lpstr>
      <vt:lpstr>PowerPoint Presentation</vt:lpstr>
      <vt:lpstr>Why probabilities?</vt:lpstr>
      <vt:lpstr>The example</vt:lpstr>
      <vt:lpstr>Random variables and probabilities</vt:lpstr>
      <vt:lpstr>Discrete RVs</vt:lpstr>
      <vt:lpstr>Continuous RVs</vt:lpstr>
      <vt:lpstr>A few useful properties (shown for discrete variables for simplicity)</vt:lpstr>
      <vt:lpstr>Moments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slides_intro</dc:title>
  <cp:lastModifiedBy>Microsoft Office User</cp:lastModifiedBy>
  <cp:revision>9</cp:revision>
  <dcterms:created xsi:type="dcterms:W3CDTF">2023-08-16T23:30:58Z</dcterms:created>
  <dcterms:modified xsi:type="dcterms:W3CDTF">2023-08-17T00:36:19Z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2022-08-31T00:00:00Z</vt:filetime>
  </property>
  <property fmtid="{D5CDD505-2E9C-101B-9397-08002B2CF9AE}" pid="3" name="Creator">
    <vt:lpwstr>Keynote</vt:lpwstr>
  </property>
  <property fmtid="{D5CDD505-2E9C-101B-9397-08002B2CF9AE}" pid="4" name="LastSaved">
    <vt:filetime>2023-08-16T00:00:00Z</vt:filetime>
  </property>
  <property fmtid="{D5CDD505-2E9C-101B-9397-08002B2CF9AE}" pid="5" name="Producer">
    <vt:lpwstr>macOS Version 12.5.1 (Build 21G83) Quartz PDFContext</vt:lpwstr>
  </property>
</Properties>
</file>